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handoutMasterIdLst>
    <p:handoutMasterId r:id="rId118"/>
  </p:handoutMasterIdLst>
  <p:sldIdLst>
    <p:sldId id="258" r:id="rId2"/>
    <p:sldId id="283" r:id="rId3"/>
    <p:sldId id="275" r:id="rId4"/>
    <p:sldId id="277" r:id="rId5"/>
    <p:sldId id="306" r:id="rId6"/>
    <p:sldId id="295" r:id="rId7"/>
    <p:sldId id="296" r:id="rId8"/>
    <p:sldId id="331" r:id="rId9"/>
    <p:sldId id="281" r:id="rId10"/>
    <p:sldId id="333" r:id="rId11"/>
    <p:sldId id="279" r:id="rId12"/>
    <p:sldId id="282" r:id="rId13"/>
    <p:sldId id="334" r:id="rId14"/>
    <p:sldId id="280" r:id="rId15"/>
    <p:sldId id="335" r:id="rId16"/>
    <p:sldId id="284" r:id="rId17"/>
    <p:sldId id="276" r:id="rId18"/>
    <p:sldId id="386" r:id="rId19"/>
    <p:sldId id="285" r:id="rId20"/>
    <p:sldId id="336" r:id="rId21"/>
    <p:sldId id="286" r:id="rId22"/>
    <p:sldId id="298" r:id="rId23"/>
    <p:sldId id="289" r:id="rId24"/>
    <p:sldId id="278" r:id="rId25"/>
    <p:sldId id="337" r:id="rId26"/>
    <p:sldId id="290" r:id="rId27"/>
    <p:sldId id="307" r:id="rId28"/>
    <p:sldId id="318" r:id="rId29"/>
    <p:sldId id="308" r:id="rId30"/>
    <p:sldId id="321" r:id="rId31"/>
    <p:sldId id="320" r:id="rId32"/>
    <p:sldId id="319" r:id="rId33"/>
    <p:sldId id="293" r:id="rId34"/>
    <p:sldId id="287" r:id="rId35"/>
    <p:sldId id="338" r:id="rId36"/>
    <p:sldId id="291" r:id="rId37"/>
    <p:sldId id="300" r:id="rId38"/>
    <p:sldId id="301" r:id="rId39"/>
    <p:sldId id="322" r:id="rId40"/>
    <p:sldId id="302" r:id="rId41"/>
    <p:sldId id="303" r:id="rId42"/>
    <p:sldId id="325" r:id="rId43"/>
    <p:sldId id="326" r:id="rId44"/>
    <p:sldId id="327" r:id="rId45"/>
    <p:sldId id="323" r:id="rId46"/>
    <p:sldId id="328" r:id="rId47"/>
    <p:sldId id="324" r:id="rId48"/>
    <p:sldId id="305" r:id="rId49"/>
    <p:sldId id="304" r:id="rId50"/>
    <p:sldId id="309" r:id="rId51"/>
    <p:sldId id="310" r:id="rId52"/>
    <p:sldId id="311" r:id="rId53"/>
    <p:sldId id="312" r:id="rId54"/>
    <p:sldId id="387" r:id="rId55"/>
    <p:sldId id="382" r:id="rId56"/>
    <p:sldId id="381" r:id="rId57"/>
    <p:sldId id="383" r:id="rId58"/>
    <p:sldId id="384" r:id="rId59"/>
    <p:sldId id="385" r:id="rId60"/>
    <p:sldId id="340" r:id="rId61"/>
    <p:sldId id="339" r:id="rId62"/>
    <p:sldId id="341" r:id="rId63"/>
    <p:sldId id="343" r:id="rId64"/>
    <p:sldId id="342" r:id="rId65"/>
    <p:sldId id="344" r:id="rId66"/>
    <p:sldId id="348" r:id="rId67"/>
    <p:sldId id="345" r:id="rId68"/>
    <p:sldId id="349" r:id="rId69"/>
    <p:sldId id="355" r:id="rId70"/>
    <p:sldId id="346" r:id="rId71"/>
    <p:sldId id="350" r:id="rId72"/>
    <p:sldId id="351" r:id="rId73"/>
    <p:sldId id="347" r:id="rId74"/>
    <p:sldId id="352" r:id="rId75"/>
    <p:sldId id="353" r:id="rId76"/>
    <p:sldId id="329" r:id="rId77"/>
    <p:sldId id="330" r:id="rId78"/>
    <p:sldId id="332" r:id="rId79"/>
    <p:sldId id="358" r:id="rId80"/>
    <p:sldId id="357" r:id="rId81"/>
    <p:sldId id="356" r:id="rId82"/>
    <p:sldId id="359" r:id="rId83"/>
    <p:sldId id="361" r:id="rId84"/>
    <p:sldId id="405" r:id="rId85"/>
    <p:sldId id="373" r:id="rId86"/>
    <p:sldId id="366" r:id="rId87"/>
    <p:sldId id="367" r:id="rId88"/>
    <p:sldId id="363" r:id="rId89"/>
    <p:sldId id="362" r:id="rId90"/>
    <p:sldId id="364" r:id="rId91"/>
    <p:sldId id="369" r:id="rId92"/>
    <p:sldId id="375" r:id="rId93"/>
    <p:sldId id="374" r:id="rId94"/>
    <p:sldId id="370" r:id="rId95"/>
    <p:sldId id="376" r:id="rId96"/>
    <p:sldId id="377" r:id="rId97"/>
    <p:sldId id="391" r:id="rId98"/>
    <p:sldId id="378" r:id="rId99"/>
    <p:sldId id="388" r:id="rId100"/>
    <p:sldId id="390" r:id="rId101"/>
    <p:sldId id="397" r:id="rId102"/>
    <p:sldId id="392" r:id="rId103"/>
    <p:sldId id="393" r:id="rId104"/>
    <p:sldId id="394" r:id="rId105"/>
    <p:sldId id="395" r:id="rId106"/>
    <p:sldId id="396" r:id="rId107"/>
    <p:sldId id="398" r:id="rId108"/>
    <p:sldId id="372" r:id="rId109"/>
    <p:sldId id="406" r:id="rId110"/>
    <p:sldId id="407" r:id="rId111"/>
    <p:sldId id="403" r:id="rId112"/>
    <p:sldId id="404" r:id="rId113"/>
    <p:sldId id="401" r:id="rId114"/>
    <p:sldId id="400" r:id="rId115"/>
    <p:sldId id="408" r:id="rId1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8" autoAdjust="0"/>
    <p:restoredTop sz="95294" autoAdjust="0"/>
  </p:normalViewPr>
  <p:slideViewPr>
    <p:cSldViewPr snapToGrid="0">
      <p:cViewPr varScale="1">
        <p:scale>
          <a:sx n="86" d="100"/>
          <a:sy n="86" d="100"/>
        </p:scale>
        <p:origin x="610" y="48"/>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1847" tIns="45924" rIns="91847" bIns="45924" rtlCol="0"/>
          <a:lstStyle>
            <a:lvl1pPr algn="l">
              <a:defRPr sz="1200"/>
            </a:lvl1pPr>
          </a:lstStyle>
          <a:p>
            <a:endParaRPr/>
          </a:p>
        </p:txBody>
      </p:sp>
      <p:sp>
        <p:nvSpPr>
          <p:cNvPr id="3" name="Date Placeholder 2"/>
          <p:cNvSpPr>
            <a:spLocks noGrp="1"/>
          </p:cNvSpPr>
          <p:nvPr>
            <p:ph type="dt" sz="quarter" idx="1"/>
          </p:nvPr>
        </p:nvSpPr>
        <p:spPr>
          <a:xfrm>
            <a:off x="3970938" y="1"/>
            <a:ext cx="3037840" cy="466434"/>
          </a:xfrm>
          <a:prstGeom prst="rect">
            <a:avLst/>
          </a:prstGeom>
        </p:spPr>
        <p:txBody>
          <a:bodyPr vert="horz" lIns="91847" tIns="45924" rIns="91847" bIns="45924" rtlCol="0"/>
          <a:lstStyle>
            <a:lvl1pPr algn="r">
              <a:defRPr sz="1200"/>
            </a:lvl1pPr>
          </a:lstStyle>
          <a:p>
            <a:fld id="{30E08F2E-5F06-4CE2-A139-452A1382A6F0}" type="datetimeFigureOut">
              <a:rPr lang="en-US"/>
              <a:t>3/10/2024</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1847" tIns="45924" rIns="91847" bIns="45924"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1847" tIns="45924" rIns="91847" bIns="45924"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1847" tIns="45924" rIns="91847" bIns="45924" rtlCol="0"/>
          <a:lstStyle>
            <a:lvl1pPr algn="l">
              <a:defRPr sz="1200"/>
            </a:lvl1pPr>
          </a:lstStyle>
          <a:p>
            <a:endParaRPr/>
          </a:p>
        </p:txBody>
      </p:sp>
      <p:sp>
        <p:nvSpPr>
          <p:cNvPr id="3" name="Date Placeholder 2"/>
          <p:cNvSpPr>
            <a:spLocks noGrp="1"/>
          </p:cNvSpPr>
          <p:nvPr>
            <p:ph type="dt" idx="1"/>
          </p:nvPr>
        </p:nvSpPr>
        <p:spPr>
          <a:xfrm>
            <a:off x="3970938" y="1"/>
            <a:ext cx="3037840" cy="466434"/>
          </a:xfrm>
          <a:prstGeom prst="rect">
            <a:avLst/>
          </a:prstGeom>
        </p:spPr>
        <p:txBody>
          <a:bodyPr vert="horz" lIns="91847" tIns="45924" rIns="91847" bIns="45924" rtlCol="0"/>
          <a:lstStyle>
            <a:lvl1pPr algn="r">
              <a:defRPr sz="1200"/>
            </a:lvl1pPr>
          </a:lstStyle>
          <a:p>
            <a:fld id="{1A4C5DC6-1594-414D-9341-ABA08739246C}" type="datetimeFigureOut">
              <a:rPr lang="en-US"/>
              <a:t>3/10/2024</a:t>
            </a:fld>
            <a:endParaRPr/>
          </a:p>
        </p:txBody>
      </p:sp>
      <p:sp>
        <p:nvSpPr>
          <p:cNvPr id="4" name="Slide Image Placeholder 3"/>
          <p:cNvSpPr>
            <a:spLocks noGrp="1" noRot="1" noChangeAspect="1"/>
          </p:cNvSpPr>
          <p:nvPr>
            <p:ph type="sldImg" idx="2"/>
          </p:nvPr>
        </p:nvSpPr>
        <p:spPr>
          <a:xfrm>
            <a:off x="719138" y="1163638"/>
            <a:ext cx="5572125" cy="3135312"/>
          </a:xfrm>
          <a:prstGeom prst="rect">
            <a:avLst/>
          </a:prstGeom>
          <a:noFill/>
          <a:ln w="12700">
            <a:solidFill>
              <a:prstClr val="black"/>
            </a:solidFill>
          </a:ln>
        </p:spPr>
        <p:txBody>
          <a:bodyPr vert="horz" lIns="91847" tIns="45924" rIns="91847" bIns="45924" rtlCol="0" anchor="ctr"/>
          <a:lstStyle/>
          <a:p>
            <a:endParaRPr/>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1847" tIns="45924" rIns="91847" bIns="4592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847" tIns="45924" rIns="91847" bIns="45924"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847" tIns="45924" rIns="91847" bIns="45924"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89394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3053714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4100875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223986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486274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58918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5519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62020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385253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927173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2103160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032593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665981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3320359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283790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4113150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2123007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4080287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862360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1629879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29</a:t>
            </a:fld>
            <a:endParaRPr lang="en-US"/>
          </a:p>
        </p:txBody>
      </p:sp>
    </p:spTree>
    <p:extLst>
      <p:ext uri="{BB962C8B-B14F-4D97-AF65-F5344CB8AC3E}">
        <p14:creationId xmlns:p14="http://schemas.microsoft.com/office/powerpoint/2010/main" val="56987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4121670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202899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858310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2302589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33</a:t>
            </a:fld>
            <a:endParaRPr lang="en-US"/>
          </a:p>
        </p:txBody>
      </p:sp>
    </p:spTree>
    <p:extLst>
      <p:ext uri="{BB962C8B-B14F-4D97-AF65-F5344CB8AC3E}">
        <p14:creationId xmlns:p14="http://schemas.microsoft.com/office/powerpoint/2010/main" val="1628921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537980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2887355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3049229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37</a:t>
            </a:fld>
            <a:endParaRPr lang="en-US"/>
          </a:p>
        </p:txBody>
      </p:sp>
    </p:spTree>
    <p:extLst>
      <p:ext uri="{BB962C8B-B14F-4D97-AF65-F5344CB8AC3E}">
        <p14:creationId xmlns:p14="http://schemas.microsoft.com/office/powerpoint/2010/main" val="1925151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38</a:t>
            </a:fld>
            <a:endParaRPr lang="en-US"/>
          </a:p>
        </p:txBody>
      </p:sp>
    </p:spTree>
    <p:extLst>
      <p:ext uri="{BB962C8B-B14F-4D97-AF65-F5344CB8AC3E}">
        <p14:creationId xmlns:p14="http://schemas.microsoft.com/office/powerpoint/2010/main" val="2473342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39</a:t>
            </a:fld>
            <a:endParaRPr lang="en-US"/>
          </a:p>
        </p:txBody>
      </p:sp>
    </p:spTree>
    <p:extLst>
      <p:ext uri="{BB962C8B-B14F-4D97-AF65-F5344CB8AC3E}">
        <p14:creationId xmlns:p14="http://schemas.microsoft.com/office/powerpoint/2010/main" val="310442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4161410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40</a:t>
            </a:fld>
            <a:endParaRPr lang="en-US"/>
          </a:p>
        </p:txBody>
      </p:sp>
    </p:spTree>
    <p:extLst>
      <p:ext uri="{BB962C8B-B14F-4D97-AF65-F5344CB8AC3E}">
        <p14:creationId xmlns:p14="http://schemas.microsoft.com/office/powerpoint/2010/main" val="669993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41</a:t>
            </a:fld>
            <a:endParaRPr lang="en-US"/>
          </a:p>
        </p:txBody>
      </p:sp>
    </p:spTree>
    <p:extLst>
      <p:ext uri="{BB962C8B-B14F-4D97-AF65-F5344CB8AC3E}">
        <p14:creationId xmlns:p14="http://schemas.microsoft.com/office/powerpoint/2010/main" val="3325804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42</a:t>
            </a:fld>
            <a:endParaRPr lang="en-US"/>
          </a:p>
        </p:txBody>
      </p:sp>
    </p:spTree>
    <p:extLst>
      <p:ext uri="{BB962C8B-B14F-4D97-AF65-F5344CB8AC3E}">
        <p14:creationId xmlns:p14="http://schemas.microsoft.com/office/powerpoint/2010/main" val="2166313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43</a:t>
            </a:fld>
            <a:endParaRPr lang="en-US"/>
          </a:p>
        </p:txBody>
      </p:sp>
    </p:spTree>
    <p:extLst>
      <p:ext uri="{BB962C8B-B14F-4D97-AF65-F5344CB8AC3E}">
        <p14:creationId xmlns:p14="http://schemas.microsoft.com/office/powerpoint/2010/main" val="2379450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44</a:t>
            </a:fld>
            <a:endParaRPr lang="en-US"/>
          </a:p>
        </p:txBody>
      </p:sp>
    </p:spTree>
    <p:extLst>
      <p:ext uri="{BB962C8B-B14F-4D97-AF65-F5344CB8AC3E}">
        <p14:creationId xmlns:p14="http://schemas.microsoft.com/office/powerpoint/2010/main" val="909053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45</a:t>
            </a:fld>
            <a:endParaRPr lang="en-US"/>
          </a:p>
        </p:txBody>
      </p:sp>
    </p:spTree>
    <p:extLst>
      <p:ext uri="{BB962C8B-B14F-4D97-AF65-F5344CB8AC3E}">
        <p14:creationId xmlns:p14="http://schemas.microsoft.com/office/powerpoint/2010/main" val="1398393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46</a:t>
            </a:fld>
            <a:endParaRPr lang="en-US"/>
          </a:p>
        </p:txBody>
      </p:sp>
    </p:spTree>
    <p:extLst>
      <p:ext uri="{BB962C8B-B14F-4D97-AF65-F5344CB8AC3E}">
        <p14:creationId xmlns:p14="http://schemas.microsoft.com/office/powerpoint/2010/main" val="516922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47</a:t>
            </a:fld>
            <a:endParaRPr lang="en-US"/>
          </a:p>
        </p:txBody>
      </p:sp>
    </p:spTree>
    <p:extLst>
      <p:ext uri="{BB962C8B-B14F-4D97-AF65-F5344CB8AC3E}">
        <p14:creationId xmlns:p14="http://schemas.microsoft.com/office/powerpoint/2010/main" val="4126692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48</a:t>
            </a:fld>
            <a:endParaRPr lang="en-US"/>
          </a:p>
        </p:txBody>
      </p:sp>
    </p:spTree>
    <p:extLst>
      <p:ext uri="{BB962C8B-B14F-4D97-AF65-F5344CB8AC3E}">
        <p14:creationId xmlns:p14="http://schemas.microsoft.com/office/powerpoint/2010/main" val="15889050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49</a:t>
            </a:fld>
            <a:endParaRPr lang="en-US"/>
          </a:p>
        </p:txBody>
      </p:sp>
    </p:spTree>
    <p:extLst>
      <p:ext uri="{BB962C8B-B14F-4D97-AF65-F5344CB8AC3E}">
        <p14:creationId xmlns:p14="http://schemas.microsoft.com/office/powerpoint/2010/main" val="1826642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2708077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50</a:t>
            </a:fld>
            <a:endParaRPr lang="en-US"/>
          </a:p>
        </p:txBody>
      </p:sp>
    </p:spTree>
    <p:extLst>
      <p:ext uri="{BB962C8B-B14F-4D97-AF65-F5344CB8AC3E}">
        <p14:creationId xmlns:p14="http://schemas.microsoft.com/office/powerpoint/2010/main" val="2167010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51</a:t>
            </a:fld>
            <a:endParaRPr lang="en-US"/>
          </a:p>
        </p:txBody>
      </p:sp>
    </p:spTree>
    <p:extLst>
      <p:ext uri="{BB962C8B-B14F-4D97-AF65-F5344CB8AC3E}">
        <p14:creationId xmlns:p14="http://schemas.microsoft.com/office/powerpoint/2010/main" val="2587509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52</a:t>
            </a:fld>
            <a:endParaRPr lang="en-US"/>
          </a:p>
        </p:txBody>
      </p:sp>
    </p:spTree>
    <p:extLst>
      <p:ext uri="{BB962C8B-B14F-4D97-AF65-F5344CB8AC3E}">
        <p14:creationId xmlns:p14="http://schemas.microsoft.com/office/powerpoint/2010/main" val="22834603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53</a:t>
            </a:fld>
            <a:endParaRPr lang="en-US"/>
          </a:p>
        </p:txBody>
      </p:sp>
    </p:spTree>
    <p:extLst>
      <p:ext uri="{BB962C8B-B14F-4D97-AF65-F5344CB8AC3E}">
        <p14:creationId xmlns:p14="http://schemas.microsoft.com/office/powerpoint/2010/main" val="3591858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55</a:t>
            </a:fld>
            <a:endParaRPr lang="en-US"/>
          </a:p>
        </p:txBody>
      </p:sp>
    </p:spTree>
    <p:extLst>
      <p:ext uri="{BB962C8B-B14F-4D97-AF65-F5344CB8AC3E}">
        <p14:creationId xmlns:p14="http://schemas.microsoft.com/office/powerpoint/2010/main" val="1177672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56</a:t>
            </a:fld>
            <a:endParaRPr lang="en-US"/>
          </a:p>
        </p:txBody>
      </p:sp>
    </p:spTree>
    <p:extLst>
      <p:ext uri="{BB962C8B-B14F-4D97-AF65-F5344CB8AC3E}">
        <p14:creationId xmlns:p14="http://schemas.microsoft.com/office/powerpoint/2010/main" val="940907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57</a:t>
            </a:fld>
            <a:endParaRPr lang="en-US"/>
          </a:p>
        </p:txBody>
      </p:sp>
    </p:spTree>
    <p:extLst>
      <p:ext uri="{BB962C8B-B14F-4D97-AF65-F5344CB8AC3E}">
        <p14:creationId xmlns:p14="http://schemas.microsoft.com/office/powerpoint/2010/main" val="2197553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58</a:t>
            </a:fld>
            <a:endParaRPr lang="en-US"/>
          </a:p>
        </p:txBody>
      </p:sp>
    </p:spTree>
    <p:extLst>
      <p:ext uri="{BB962C8B-B14F-4D97-AF65-F5344CB8AC3E}">
        <p14:creationId xmlns:p14="http://schemas.microsoft.com/office/powerpoint/2010/main" val="2899072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59</a:t>
            </a:fld>
            <a:endParaRPr lang="en-US"/>
          </a:p>
        </p:txBody>
      </p:sp>
    </p:spTree>
    <p:extLst>
      <p:ext uri="{BB962C8B-B14F-4D97-AF65-F5344CB8AC3E}">
        <p14:creationId xmlns:p14="http://schemas.microsoft.com/office/powerpoint/2010/main" val="326881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60</a:t>
            </a:fld>
            <a:endParaRPr lang="en-US"/>
          </a:p>
        </p:txBody>
      </p:sp>
    </p:spTree>
    <p:extLst>
      <p:ext uri="{BB962C8B-B14F-4D97-AF65-F5344CB8AC3E}">
        <p14:creationId xmlns:p14="http://schemas.microsoft.com/office/powerpoint/2010/main" val="100718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517385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61</a:t>
            </a:fld>
            <a:endParaRPr lang="en-US"/>
          </a:p>
        </p:txBody>
      </p:sp>
    </p:spTree>
    <p:extLst>
      <p:ext uri="{BB962C8B-B14F-4D97-AF65-F5344CB8AC3E}">
        <p14:creationId xmlns:p14="http://schemas.microsoft.com/office/powerpoint/2010/main" val="33571898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62</a:t>
            </a:fld>
            <a:endParaRPr lang="en-US"/>
          </a:p>
        </p:txBody>
      </p:sp>
    </p:spTree>
    <p:extLst>
      <p:ext uri="{BB962C8B-B14F-4D97-AF65-F5344CB8AC3E}">
        <p14:creationId xmlns:p14="http://schemas.microsoft.com/office/powerpoint/2010/main" val="891612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63</a:t>
            </a:fld>
            <a:endParaRPr lang="en-US"/>
          </a:p>
        </p:txBody>
      </p:sp>
    </p:spTree>
    <p:extLst>
      <p:ext uri="{BB962C8B-B14F-4D97-AF65-F5344CB8AC3E}">
        <p14:creationId xmlns:p14="http://schemas.microsoft.com/office/powerpoint/2010/main" val="3764888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64</a:t>
            </a:fld>
            <a:endParaRPr lang="en-US"/>
          </a:p>
        </p:txBody>
      </p:sp>
    </p:spTree>
    <p:extLst>
      <p:ext uri="{BB962C8B-B14F-4D97-AF65-F5344CB8AC3E}">
        <p14:creationId xmlns:p14="http://schemas.microsoft.com/office/powerpoint/2010/main" val="3388995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65</a:t>
            </a:fld>
            <a:endParaRPr lang="en-US"/>
          </a:p>
        </p:txBody>
      </p:sp>
    </p:spTree>
    <p:extLst>
      <p:ext uri="{BB962C8B-B14F-4D97-AF65-F5344CB8AC3E}">
        <p14:creationId xmlns:p14="http://schemas.microsoft.com/office/powerpoint/2010/main" val="19541836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66</a:t>
            </a:fld>
            <a:endParaRPr lang="en-US"/>
          </a:p>
        </p:txBody>
      </p:sp>
    </p:spTree>
    <p:extLst>
      <p:ext uri="{BB962C8B-B14F-4D97-AF65-F5344CB8AC3E}">
        <p14:creationId xmlns:p14="http://schemas.microsoft.com/office/powerpoint/2010/main" val="9558548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67</a:t>
            </a:fld>
            <a:endParaRPr lang="en-US"/>
          </a:p>
        </p:txBody>
      </p:sp>
    </p:spTree>
    <p:extLst>
      <p:ext uri="{BB962C8B-B14F-4D97-AF65-F5344CB8AC3E}">
        <p14:creationId xmlns:p14="http://schemas.microsoft.com/office/powerpoint/2010/main" val="1869823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68</a:t>
            </a:fld>
            <a:endParaRPr lang="en-US"/>
          </a:p>
        </p:txBody>
      </p:sp>
    </p:spTree>
    <p:extLst>
      <p:ext uri="{BB962C8B-B14F-4D97-AF65-F5344CB8AC3E}">
        <p14:creationId xmlns:p14="http://schemas.microsoft.com/office/powerpoint/2010/main" val="4189023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69</a:t>
            </a:fld>
            <a:endParaRPr lang="en-US"/>
          </a:p>
        </p:txBody>
      </p:sp>
    </p:spTree>
    <p:extLst>
      <p:ext uri="{BB962C8B-B14F-4D97-AF65-F5344CB8AC3E}">
        <p14:creationId xmlns:p14="http://schemas.microsoft.com/office/powerpoint/2010/main" val="1688113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70</a:t>
            </a:fld>
            <a:endParaRPr lang="en-US"/>
          </a:p>
        </p:txBody>
      </p:sp>
    </p:spTree>
    <p:extLst>
      <p:ext uri="{BB962C8B-B14F-4D97-AF65-F5344CB8AC3E}">
        <p14:creationId xmlns:p14="http://schemas.microsoft.com/office/powerpoint/2010/main" val="425139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5326722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71</a:t>
            </a:fld>
            <a:endParaRPr lang="en-US"/>
          </a:p>
        </p:txBody>
      </p:sp>
    </p:spTree>
    <p:extLst>
      <p:ext uri="{BB962C8B-B14F-4D97-AF65-F5344CB8AC3E}">
        <p14:creationId xmlns:p14="http://schemas.microsoft.com/office/powerpoint/2010/main" val="1798764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72</a:t>
            </a:fld>
            <a:endParaRPr lang="en-US"/>
          </a:p>
        </p:txBody>
      </p:sp>
    </p:spTree>
    <p:extLst>
      <p:ext uri="{BB962C8B-B14F-4D97-AF65-F5344CB8AC3E}">
        <p14:creationId xmlns:p14="http://schemas.microsoft.com/office/powerpoint/2010/main" val="39423862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73</a:t>
            </a:fld>
            <a:endParaRPr lang="en-US"/>
          </a:p>
        </p:txBody>
      </p:sp>
    </p:spTree>
    <p:extLst>
      <p:ext uri="{BB962C8B-B14F-4D97-AF65-F5344CB8AC3E}">
        <p14:creationId xmlns:p14="http://schemas.microsoft.com/office/powerpoint/2010/main" val="21613511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74</a:t>
            </a:fld>
            <a:endParaRPr lang="en-US"/>
          </a:p>
        </p:txBody>
      </p:sp>
    </p:spTree>
    <p:extLst>
      <p:ext uri="{BB962C8B-B14F-4D97-AF65-F5344CB8AC3E}">
        <p14:creationId xmlns:p14="http://schemas.microsoft.com/office/powerpoint/2010/main" val="27097836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75</a:t>
            </a:fld>
            <a:endParaRPr lang="en-US"/>
          </a:p>
        </p:txBody>
      </p:sp>
    </p:spTree>
    <p:extLst>
      <p:ext uri="{BB962C8B-B14F-4D97-AF65-F5344CB8AC3E}">
        <p14:creationId xmlns:p14="http://schemas.microsoft.com/office/powerpoint/2010/main" val="32046813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76</a:t>
            </a:fld>
            <a:endParaRPr lang="en-US"/>
          </a:p>
        </p:txBody>
      </p:sp>
    </p:spTree>
    <p:extLst>
      <p:ext uri="{BB962C8B-B14F-4D97-AF65-F5344CB8AC3E}">
        <p14:creationId xmlns:p14="http://schemas.microsoft.com/office/powerpoint/2010/main" val="38100727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77</a:t>
            </a:fld>
            <a:endParaRPr lang="en-US"/>
          </a:p>
        </p:txBody>
      </p:sp>
    </p:spTree>
    <p:extLst>
      <p:ext uri="{BB962C8B-B14F-4D97-AF65-F5344CB8AC3E}">
        <p14:creationId xmlns:p14="http://schemas.microsoft.com/office/powerpoint/2010/main" val="40178498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78</a:t>
            </a:fld>
            <a:endParaRPr lang="en-US"/>
          </a:p>
        </p:txBody>
      </p:sp>
    </p:spTree>
    <p:extLst>
      <p:ext uri="{BB962C8B-B14F-4D97-AF65-F5344CB8AC3E}">
        <p14:creationId xmlns:p14="http://schemas.microsoft.com/office/powerpoint/2010/main" val="3145926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79</a:t>
            </a:fld>
            <a:endParaRPr lang="en-US"/>
          </a:p>
        </p:txBody>
      </p:sp>
    </p:spTree>
    <p:extLst>
      <p:ext uri="{BB962C8B-B14F-4D97-AF65-F5344CB8AC3E}">
        <p14:creationId xmlns:p14="http://schemas.microsoft.com/office/powerpoint/2010/main" val="24349246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80</a:t>
            </a:fld>
            <a:endParaRPr lang="en-US"/>
          </a:p>
        </p:txBody>
      </p:sp>
    </p:spTree>
    <p:extLst>
      <p:ext uri="{BB962C8B-B14F-4D97-AF65-F5344CB8AC3E}">
        <p14:creationId xmlns:p14="http://schemas.microsoft.com/office/powerpoint/2010/main" val="142373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16115409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81</a:t>
            </a:fld>
            <a:endParaRPr lang="en-US"/>
          </a:p>
        </p:txBody>
      </p:sp>
    </p:spTree>
    <p:extLst>
      <p:ext uri="{BB962C8B-B14F-4D97-AF65-F5344CB8AC3E}">
        <p14:creationId xmlns:p14="http://schemas.microsoft.com/office/powerpoint/2010/main" val="27690288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82</a:t>
            </a:fld>
            <a:endParaRPr lang="en-US"/>
          </a:p>
        </p:txBody>
      </p:sp>
    </p:spTree>
    <p:extLst>
      <p:ext uri="{BB962C8B-B14F-4D97-AF65-F5344CB8AC3E}">
        <p14:creationId xmlns:p14="http://schemas.microsoft.com/office/powerpoint/2010/main" val="35574273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83</a:t>
            </a:fld>
            <a:endParaRPr lang="en-US"/>
          </a:p>
        </p:txBody>
      </p:sp>
    </p:spTree>
    <p:extLst>
      <p:ext uri="{BB962C8B-B14F-4D97-AF65-F5344CB8AC3E}">
        <p14:creationId xmlns:p14="http://schemas.microsoft.com/office/powerpoint/2010/main" val="3066285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85</a:t>
            </a:fld>
            <a:endParaRPr lang="en-US"/>
          </a:p>
        </p:txBody>
      </p:sp>
    </p:spTree>
    <p:extLst>
      <p:ext uri="{BB962C8B-B14F-4D97-AF65-F5344CB8AC3E}">
        <p14:creationId xmlns:p14="http://schemas.microsoft.com/office/powerpoint/2010/main" val="32521468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86</a:t>
            </a:fld>
            <a:endParaRPr lang="en-US"/>
          </a:p>
        </p:txBody>
      </p:sp>
    </p:spTree>
    <p:extLst>
      <p:ext uri="{BB962C8B-B14F-4D97-AF65-F5344CB8AC3E}">
        <p14:creationId xmlns:p14="http://schemas.microsoft.com/office/powerpoint/2010/main" val="29606148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87</a:t>
            </a:fld>
            <a:endParaRPr lang="en-US"/>
          </a:p>
        </p:txBody>
      </p:sp>
    </p:spTree>
    <p:extLst>
      <p:ext uri="{BB962C8B-B14F-4D97-AF65-F5344CB8AC3E}">
        <p14:creationId xmlns:p14="http://schemas.microsoft.com/office/powerpoint/2010/main" val="38428636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88</a:t>
            </a:fld>
            <a:endParaRPr lang="en-US"/>
          </a:p>
        </p:txBody>
      </p:sp>
    </p:spTree>
    <p:extLst>
      <p:ext uri="{BB962C8B-B14F-4D97-AF65-F5344CB8AC3E}">
        <p14:creationId xmlns:p14="http://schemas.microsoft.com/office/powerpoint/2010/main" val="1181210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89</a:t>
            </a:fld>
            <a:endParaRPr lang="en-US"/>
          </a:p>
        </p:txBody>
      </p:sp>
    </p:spTree>
    <p:extLst>
      <p:ext uri="{BB962C8B-B14F-4D97-AF65-F5344CB8AC3E}">
        <p14:creationId xmlns:p14="http://schemas.microsoft.com/office/powerpoint/2010/main" val="16621159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90</a:t>
            </a:fld>
            <a:endParaRPr lang="en-US"/>
          </a:p>
        </p:txBody>
      </p:sp>
    </p:spTree>
    <p:extLst>
      <p:ext uri="{BB962C8B-B14F-4D97-AF65-F5344CB8AC3E}">
        <p14:creationId xmlns:p14="http://schemas.microsoft.com/office/powerpoint/2010/main" val="41189558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91</a:t>
            </a:fld>
            <a:endParaRPr lang="en-US"/>
          </a:p>
        </p:txBody>
      </p:sp>
    </p:spTree>
    <p:extLst>
      <p:ext uri="{BB962C8B-B14F-4D97-AF65-F5344CB8AC3E}">
        <p14:creationId xmlns:p14="http://schemas.microsoft.com/office/powerpoint/2010/main" val="364539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31299750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92</a:t>
            </a:fld>
            <a:endParaRPr lang="en-US"/>
          </a:p>
        </p:txBody>
      </p:sp>
    </p:spTree>
    <p:extLst>
      <p:ext uri="{BB962C8B-B14F-4D97-AF65-F5344CB8AC3E}">
        <p14:creationId xmlns:p14="http://schemas.microsoft.com/office/powerpoint/2010/main" val="14010475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93</a:t>
            </a:fld>
            <a:endParaRPr lang="en-US"/>
          </a:p>
        </p:txBody>
      </p:sp>
    </p:spTree>
    <p:extLst>
      <p:ext uri="{BB962C8B-B14F-4D97-AF65-F5344CB8AC3E}">
        <p14:creationId xmlns:p14="http://schemas.microsoft.com/office/powerpoint/2010/main" val="20090533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94</a:t>
            </a:fld>
            <a:endParaRPr lang="en-US"/>
          </a:p>
        </p:txBody>
      </p:sp>
    </p:spTree>
    <p:extLst>
      <p:ext uri="{BB962C8B-B14F-4D97-AF65-F5344CB8AC3E}">
        <p14:creationId xmlns:p14="http://schemas.microsoft.com/office/powerpoint/2010/main" val="17882202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95</a:t>
            </a:fld>
            <a:endParaRPr lang="en-US"/>
          </a:p>
        </p:txBody>
      </p:sp>
    </p:spTree>
    <p:extLst>
      <p:ext uri="{BB962C8B-B14F-4D97-AF65-F5344CB8AC3E}">
        <p14:creationId xmlns:p14="http://schemas.microsoft.com/office/powerpoint/2010/main" val="8955611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96</a:t>
            </a:fld>
            <a:endParaRPr lang="en-US"/>
          </a:p>
        </p:txBody>
      </p:sp>
    </p:spTree>
    <p:extLst>
      <p:ext uri="{BB962C8B-B14F-4D97-AF65-F5344CB8AC3E}">
        <p14:creationId xmlns:p14="http://schemas.microsoft.com/office/powerpoint/2010/main" val="3908443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98</a:t>
            </a:fld>
            <a:endParaRPr lang="en-US"/>
          </a:p>
        </p:txBody>
      </p:sp>
    </p:spTree>
    <p:extLst>
      <p:ext uri="{BB962C8B-B14F-4D97-AF65-F5344CB8AC3E}">
        <p14:creationId xmlns:p14="http://schemas.microsoft.com/office/powerpoint/2010/main" val="34699410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108</a:t>
            </a:fld>
            <a:endParaRPr lang="en-US"/>
          </a:p>
        </p:txBody>
      </p:sp>
    </p:spTree>
    <p:extLst>
      <p:ext uri="{BB962C8B-B14F-4D97-AF65-F5344CB8AC3E}">
        <p14:creationId xmlns:p14="http://schemas.microsoft.com/office/powerpoint/2010/main" val="1550111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3/10/2024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3/10/2024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3/10/2024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3/10/2024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3/10/2024</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3/10/2024</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3/10/2024</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3/10/2024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3/10/2024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3/10/2024</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9hzWbTpxME8" TargetMode="External"/><Relationship Id="rId2" Type="http://schemas.openxmlformats.org/officeDocument/2006/relationships/hyperlink" Target="https://www.youtube.com/watch?v=fHS-OY9XDZc"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youtube.com/watch?v=kAtd9X29SdQ" TargetMode="External"/><Relationship Id="rId2" Type="http://schemas.openxmlformats.org/officeDocument/2006/relationships/hyperlink" Target="https://www.youtube.com/watch?v=CDw4WPng2iE" TargetMode="External"/><Relationship Id="rId1" Type="http://schemas.openxmlformats.org/officeDocument/2006/relationships/slideLayout" Target="../slideLayouts/slideLayout2.xml"/><Relationship Id="rId4" Type="http://schemas.openxmlformats.org/officeDocument/2006/relationships/hyperlink" Target="https://www.youtube.com/watch?v=7TmcXYp8xu4"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hyperlink" Target="https://www.youtube.com/watch?v=JOk_0mUT_JU" TargetMode="Externa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10-Sex Linked Traits</a:t>
            </a:r>
          </a:p>
        </p:txBody>
      </p:sp>
      <p:sp>
        <p:nvSpPr>
          <p:cNvPr id="5" name="Subtitle 4">
            <a:extLst>
              <a:ext uri="{FF2B5EF4-FFF2-40B4-BE49-F238E27FC236}">
                <a16:creationId xmlns:a16="http://schemas.microsoft.com/office/drawing/2014/main" id="{5B6ABE52-FD52-CD5A-44A2-A8C7F9BE8A7F}"/>
              </a:ext>
            </a:extLst>
          </p:cNvPr>
          <p:cNvSpPr>
            <a:spLocks noGrp="1"/>
          </p:cNvSpPr>
          <p:nvPr>
            <p:ph type="subTitle" idx="1"/>
          </p:nvPr>
        </p:nvSpPr>
        <p:spPr/>
        <p:txBody>
          <a:bodyPr/>
          <a:lstStyle/>
          <a:p>
            <a:r>
              <a:rPr lang="en-US" dirty="0"/>
              <a:t>Biology 10</a:t>
            </a:r>
            <a:endParaRPr lang="en-CA"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7200-64EF-C94E-5D19-62224C5D9DA5}"/>
              </a:ext>
            </a:extLst>
          </p:cNvPr>
          <p:cNvSpPr>
            <a:spLocks noGrp="1"/>
          </p:cNvSpPr>
          <p:nvPr>
            <p:ph type="title"/>
          </p:nvPr>
        </p:nvSpPr>
        <p:spPr>
          <a:xfrm>
            <a:off x="1410026" y="276087"/>
            <a:ext cx="9371949" cy="1183566"/>
          </a:xfrm>
        </p:spPr>
        <p:txBody>
          <a:bodyPr anchor="b">
            <a:normAutofit/>
          </a:bodyPr>
          <a:lstStyle/>
          <a:p>
            <a:r>
              <a:rPr lang="en-CA" dirty="0"/>
              <a:t>Y- Linked Traits</a:t>
            </a:r>
          </a:p>
        </p:txBody>
      </p:sp>
      <p:sp>
        <p:nvSpPr>
          <p:cNvPr id="12" name="Content Placeholder 2">
            <a:extLst>
              <a:ext uri="{FF2B5EF4-FFF2-40B4-BE49-F238E27FC236}">
                <a16:creationId xmlns:a16="http://schemas.microsoft.com/office/drawing/2014/main" id="{D68E55E2-CEC1-C6B5-9831-1EBC0E2AB316}"/>
              </a:ext>
            </a:extLst>
          </p:cNvPr>
          <p:cNvSpPr>
            <a:spLocks noGrp="1"/>
          </p:cNvSpPr>
          <p:nvPr>
            <p:ph sz="half" idx="1"/>
          </p:nvPr>
        </p:nvSpPr>
        <p:spPr>
          <a:xfrm>
            <a:off x="1409700" y="1556281"/>
            <a:ext cx="4610099" cy="4620682"/>
          </a:xfrm>
        </p:spPr>
        <p:txBody>
          <a:bodyPr/>
          <a:lstStyle/>
          <a:p>
            <a:r>
              <a:rPr lang="en-US" dirty="0">
                <a:latin typeface="Google Sans"/>
              </a:rPr>
              <a:t>Y-Linked d</a:t>
            </a:r>
            <a:r>
              <a:rPr lang="en-US" b="0" i="0" dirty="0">
                <a:effectLst/>
                <a:latin typeface="Google Sans"/>
              </a:rPr>
              <a:t>escribes traits that are produced by genes located on the </a:t>
            </a:r>
            <a:r>
              <a:rPr lang="en-US" b="0" i="0" dirty="0">
                <a:solidFill>
                  <a:srgbClr val="FF0000"/>
                </a:solidFill>
                <a:effectLst/>
                <a:latin typeface="Google Sans"/>
              </a:rPr>
              <a:t>Y chromosome.</a:t>
            </a:r>
          </a:p>
          <a:p>
            <a:endParaRPr lang="en-US" dirty="0"/>
          </a:p>
          <a:p>
            <a:r>
              <a:rPr lang="en-US" dirty="0"/>
              <a:t>Can a female inherit Y-Linked traits from her father? </a:t>
            </a:r>
          </a:p>
          <a:p>
            <a:pPr lvl="1"/>
            <a:r>
              <a:rPr lang="en-US" dirty="0">
                <a:solidFill>
                  <a:srgbClr val="FF0000"/>
                </a:solidFill>
              </a:rPr>
              <a:t>No, because females do not have Y chromosomes</a:t>
            </a:r>
          </a:p>
          <a:p>
            <a:r>
              <a:rPr lang="en-US" dirty="0"/>
              <a:t>Will sons always inherit Y-Linked traits from their father?</a:t>
            </a:r>
          </a:p>
          <a:p>
            <a:pPr lvl="1"/>
            <a:r>
              <a:rPr lang="en-US" dirty="0">
                <a:solidFill>
                  <a:srgbClr val="FF0000"/>
                </a:solidFill>
              </a:rPr>
              <a:t>Yes, because the father is the only source of  Y chromosome</a:t>
            </a:r>
          </a:p>
        </p:txBody>
      </p:sp>
      <p:pic>
        <p:nvPicPr>
          <p:cNvPr id="7" name="Picture 6">
            <a:extLst>
              <a:ext uri="{FF2B5EF4-FFF2-40B4-BE49-F238E27FC236}">
                <a16:creationId xmlns:a16="http://schemas.microsoft.com/office/drawing/2014/main" id="{F49AF9C5-440D-5266-5B9E-39E44270CA74}"/>
              </a:ext>
            </a:extLst>
          </p:cNvPr>
          <p:cNvPicPr>
            <a:picLocks noChangeAspect="1"/>
          </p:cNvPicPr>
          <p:nvPr/>
        </p:nvPicPr>
        <p:blipFill>
          <a:blip r:embed="rId3"/>
          <a:stretch>
            <a:fillRect/>
          </a:stretch>
        </p:blipFill>
        <p:spPr>
          <a:xfrm>
            <a:off x="7583405" y="378376"/>
            <a:ext cx="3409715" cy="5920507"/>
          </a:xfrm>
          <a:prstGeom prst="rect">
            <a:avLst/>
          </a:prstGeom>
          <a:noFill/>
        </p:spPr>
      </p:pic>
      <p:sp>
        <p:nvSpPr>
          <p:cNvPr id="4" name="Slide Number Placeholder 3">
            <a:extLst>
              <a:ext uri="{FF2B5EF4-FFF2-40B4-BE49-F238E27FC236}">
                <a16:creationId xmlns:a16="http://schemas.microsoft.com/office/drawing/2014/main" id="{7C8A6DDC-C54F-ADA6-DB96-DFE0315DC1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10</a:t>
            </a:fld>
            <a:endParaRPr lang="en-CA" sz="1000"/>
          </a:p>
        </p:txBody>
      </p:sp>
      <p:sp>
        <p:nvSpPr>
          <p:cNvPr id="5" name="Date Placeholder 4">
            <a:extLst>
              <a:ext uri="{FF2B5EF4-FFF2-40B4-BE49-F238E27FC236}">
                <a16:creationId xmlns:a16="http://schemas.microsoft.com/office/drawing/2014/main" id="{17820CD6-C44D-6B01-809D-60F02C3995FF}"/>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7774CC76-EA7F-B6A6-447E-93EAF3092082}"/>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348197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B2FC8-E4CA-F769-D076-A22E723EDED7}"/>
              </a:ext>
            </a:extLst>
          </p:cNvPr>
          <p:cNvSpPr>
            <a:spLocks noGrp="1"/>
          </p:cNvSpPr>
          <p:nvPr>
            <p:ph type="title"/>
          </p:nvPr>
        </p:nvSpPr>
        <p:spPr/>
        <p:txBody>
          <a:bodyPr/>
          <a:lstStyle/>
          <a:p>
            <a:r>
              <a:rPr lang="en-CA" dirty="0"/>
              <a:t>Artificial Selection</a:t>
            </a:r>
          </a:p>
        </p:txBody>
      </p:sp>
      <p:sp>
        <p:nvSpPr>
          <p:cNvPr id="3" name="Content Placeholder 2">
            <a:extLst>
              <a:ext uri="{FF2B5EF4-FFF2-40B4-BE49-F238E27FC236}">
                <a16:creationId xmlns:a16="http://schemas.microsoft.com/office/drawing/2014/main" id="{87068292-38C1-91EF-F4CC-9DC426E3C991}"/>
              </a:ext>
            </a:extLst>
          </p:cNvPr>
          <p:cNvSpPr>
            <a:spLocks noGrp="1"/>
          </p:cNvSpPr>
          <p:nvPr>
            <p:ph idx="1"/>
          </p:nvPr>
        </p:nvSpPr>
        <p:spPr/>
        <p:txBody>
          <a:bodyPr>
            <a:normAutofit/>
          </a:bodyPr>
          <a:lstStyle/>
          <a:p>
            <a:r>
              <a:rPr lang="en-US" sz="2800" dirty="0"/>
              <a:t>Artificial selection occurs when</a:t>
            </a:r>
            <a:r>
              <a:rPr lang="en-US" sz="2800" dirty="0">
                <a:solidFill>
                  <a:srgbClr val="FF0000"/>
                </a:solidFill>
              </a:rPr>
              <a:t> populations </a:t>
            </a:r>
            <a:r>
              <a:rPr lang="en-US" sz="2800" dirty="0"/>
              <a:t>are subjected to human controlled selection pressures </a:t>
            </a:r>
          </a:p>
          <a:p>
            <a:pPr lvl="2"/>
            <a:r>
              <a:rPr lang="en-US" sz="2400" dirty="0"/>
              <a:t>also called </a:t>
            </a:r>
            <a:r>
              <a:rPr lang="en-US" sz="2400" dirty="0">
                <a:solidFill>
                  <a:srgbClr val="FF0000"/>
                </a:solidFill>
              </a:rPr>
              <a:t>selective breeding</a:t>
            </a:r>
            <a:endParaRPr lang="en-CA" sz="2400" dirty="0">
              <a:solidFill>
                <a:srgbClr val="FF0000"/>
              </a:solidFill>
            </a:endParaRPr>
          </a:p>
        </p:txBody>
      </p:sp>
      <p:sp>
        <p:nvSpPr>
          <p:cNvPr id="4" name="Slide Number Placeholder 3">
            <a:extLst>
              <a:ext uri="{FF2B5EF4-FFF2-40B4-BE49-F238E27FC236}">
                <a16:creationId xmlns:a16="http://schemas.microsoft.com/office/drawing/2014/main" id="{F3B9880F-AC2E-0C14-0DD3-BA3FA79C56F6}"/>
              </a:ext>
            </a:extLst>
          </p:cNvPr>
          <p:cNvSpPr>
            <a:spLocks noGrp="1"/>
          </p:cNvSpPr>
          <p:nvPr>
            <p:ph type="sldNum" sz="quarter" idx="12"/>
          </p:nvPr>
        </p:nvSpPr>
        <p:spPr/>
        <p:txBody>
          <a:bodyPr/>
          <a:lstStyle/>
          <a:p>
            <a:fld id="{9CD8D479-8942-46E8-A226-A4E01F7A105C}" type="slidenum">
              <a:rPr lang="en-CA" smtClean="0"/>
              <a:t>100</a:t>
            </a:fld>
            <a:endParaRPr lang="en-CA"/>
          </a:p>
        </p:txBody>
      </p:sp>
      <p:sp>
        <p:nvSpPr>
          <p:cNvPr id="5" name="Date Placeholder 4">
            <a:extLst>
              <a:ext uri="{FF2B5EF4-FFF2-40B4-BE49-F238E27FC236}">
                <a16:creationId xmlns:a16="http://schemas.microsoft.com/office/drawing/2014/main" id="{F60C5D95-C595-DEBB-C917-195108F0405B}"/>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26A3364-6236-C5F3-39DA-3BE1118149BE}"/>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27314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2BA-48E4-8CD5-9A03-040CB4A4686C}"/>
              </a:ext>
            </a:extLst>
          </p:cNvPr>
          <p:cNvSpPr>
            <a:spLocks noGrp="1"/>
          </p:cNvSpPr>
          <p:nvPr>
            <p:ph type="title"/>
          </p:nvPr>
        </p:nvSpPr>
        <p:spPr/>
        <p:txBody>
          <a:bodyPr/>
          <a:lstStyle/>
          <a:p>
            <a:r>
              <a:rPr lang="en-CA" dirty="0"/>
              <a:t>Artificial Selection Examples</a:t>
            </a:r>
          </a:p>
        </p:txBody>
      </p:sp>
      <p:sp>
        <p:nvSpPr>
          <p:cNvPr id="3" name="Content Placeholder 2">
            <a:extLst>
              <a:ext uri="{FF2B5EF4-FFF2-40B4-BE49-F238E27FC236}">
                <a16:creationId xmlns:a16="http://schemas.microsoft.com/office/drawing/2014/main" id="{485BF032-0DC9-5A12-EB67-FB11E16BAFDB}"/>
              </a:ext>
            </a:extLst>
          </p:cNvPr>
          <p:cNvSpPr>
            <a:spLocks noGrp="1"/>
          </p:cNvSpPr>
          <p:nvPr>
            <p:ph idx="1"/>
          </p:nvPr>
        </p:nvSpPr>
        <p:spPr/>
        <p:txBody>
          <a:bodyPr/>
          <a:lstStyle/>
          <a:p>
            <a:pPr marL="342900" lvl="0" indent="-342900">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allows for the breeding of specific traits within a species:</a:t>
            </a:r>
            <a:endParaRPr lang="en-CA" sz="2800" dirty="0">
              <a:effectLst/>
              <a:latin typeface="Times New Roman" panose="02020603050405020304" pitchFamily="18" charset="0"/>
              <a:ea typeface="Times New Roman" panose="02020603050405020304" pitchFamily="18" charset="0"/>
            </a:endParaRPr>
          </a:p>
          <a:p>
            <a:pPr marL="809244" lvl="2" indent="-342900">
              <a:buFont typeface="Symbol" panose="05050102010706020507" pitchFamily="18" charset="2"/>
              <a:buChar char=""/>
            </a:pPr>
            <a:r>
              <a:rPr lang="en-US" sz="2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dogs</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 protection (guard dogs), hunting, companion</a:t>
            </a:r>
            <a:endParaRPr lang="en-CA" sz="22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8E72700B-A5A2-DDCC-7FA3-51CACBF7C943}"/>
              </a:ext>
            </a:extLst>
          </p:cNvPr>
          <p:cNvSpPr>
            <a:spLocks noGrp="1"/>
          </p:cNvSpPr>
          <p:nvPr>
            <p:ph type="sldNum" sz="quarter" idx="12"/>
          </p:nvPr>
        </p:nvSpPr>
        <p:spPr/>
        <p:txBody>
          <a:bodyPr/>
          <a:lstStyle/>
          <a:p>
            <a:fld id="{9CD8D479-8942-46E8-A226-A4E01F7A105C}" type="slidenum">
              <a:rPr lang="en-CA" smtClean="0"/>
              <a:t>101</a:t>
            </a:fld>
            <a:endParaRPr lang="en-CA"/>
          </a:p>
        </p:txBody>
      </p:sp>
      <p:sp>
        <p:nvSpPr>
          <p:cNvPr id="5" name="Date Placeholder 4">
            <a:extLst>
              <a:ext uri="{FF2B5EF4-FFF2-40B4-BE49-F238E27FC236}">
                <a16:creationId xmlns:a16="http://schemas.microsoft.com/office/drawing/2014/main" id="{0C00E195-31A7-633E-F119-C3D941A014F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82BAD61-7860-E0E9-F6E0-8F78F7B2F2D3}"/>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60B3C067-E396-844D-A4A4-9983DFB37673}"/>
              </a:ext>
            </a:extLst>
          </p:cNvPr>
          <p:cNvPicPr>
            <a:picLocks noChangeAspect="1"/>
          </p:cNvPicPr>
          <p:nvPr/>
        </p:nvPicPr>
        <p:blipFill>
          <a:blip r:embed="rId2"/>
          <a:stretch>
            <a:fillRect/>
          </a:stretch>
        </p:blipFill>
        <p:spPr>
          <a:xfrm>
            <a:off x="3077874" y="2912767"/>
            <a:ext cx="5456526" cy="3273916"/>
          </a:xfrm>
          <a:prstGeom prst="rect">
            <a:avLst/>
          </a:prstGeom>
        </p:spPr>
      </p:pic>
    </p:spTree>
    <p:extLst>
      <p:ext uri="{BB962C8B-B14F-4D97-AF65-F5344CB8AC3E}">
        <p14:creationId xmlns:p14="http://schemas.microsoft.com/office/powerpoint/2010/main" val="401662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2BA-48E4-8CD5-9A03-040CB4A4686C}"/>
              </a:ext>
            </a:extLst>
          </p:cNvPr>
          <p:cNvSpPr>
            <a:spLocks noGrp="1"/>
          </p:cNvSpPr>
          <p:nvPr>
            <p:ph type="title"/>
          </p:nvPr>
        </p:nvSpPr>
        <p:spPr/>
        <p:txBody>
          <a:bodyPr/>
          <a:lstStyle/>
          <a:p>
            <a:r>
              <a:rPr lang="en-CA" dirty="0"/>
              <a:t>Artificial Selection Examples</a:t>
            </a:r>
          </a:p>
        </p:txBody>
      </p:sp>
      <p:sp>
        <p:nvSpPr>
          <p:cNvPr id="3" name="Content Placeholder 2">
            <a:extLst>
              <a:ext uri="{FF2B5EF4-FFF2-40B4-BE49-F238E27FC236}">
                <a16:creationId xmlns:a16="http://schemas.microsoft.com/office/drawing/2014/main" id="{485BF032-0DC9-5A12-EB67-FB11E16BAFDB}"/>
              </a:ext>
            </a:extLst>
          </p:cNvPr>
          <p:cNvSpPr>
            <a:spLocks noGrp="1"/>
          </p:cNvSpPr>
          <p:nvPr>
            <p:ph idx="1"/>
          </p:nvPr>
        </p:nvSpPr>
        <p:spPr/>
        <p:txBody>
          <a:bodyPr/>
          <a:lstStyle/>
          <a:p>
            <a:pPr marL="342900" lvl="0" indent="-342900">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allows for the breeding of specific traits within a species:</a:t>
            </a:r>
            <a:endParaRPr lang="en-CA" sz="2800" dirty="0">
              <a:effectLst/>
              <a:latin typeface="Times New Roman" panose="02020603050405020304" pitchFamily="18" charset="0"/>
              <a:ea typeface="Times New Roman" panose="02020603050405020304" pitchFamily="18" charset="0"/>
            </a:endParaRPr>
          </a:p>
          <a:p>
            <a:pPr marL="809244" lvl="2" indent="-342900">
              <a:buFont typeface="Symbol" panose="05050102010706020507" pitchFamily="18" charset="2"/>
              <a:buChar char=""/>
            </a:pPr>
            <a:r>
              <a:rPr lang="en-US" sz="2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cats </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hair length,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colour</a:t>
            </a:r>
            <a:endParaRPr lang="en-CA" sz="24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8E72700B-A5A2-DDCC-7FA3-51CACBF7C943}"/>
              </a:ext>
            </a:extLst>
          </p:cNvPr>
          <p:cNvSpPr>
            <a:spLocks noGrp="1"/>
          </p:cNvSpPr>
          <p:nvPr>
            <p:ph type="sldNum" sz="quarter" idx="12"/>
          </p:nvPr>
        </p:nvSpPr>
        <p:spPr/>
        <p:txBody>
          <a:bodyPr/>
          <a:lstStyle/>
          <a:p>
            <a:fld id="{9CD8D479-8942-46E8-A226-A4E01F7A105C}" type="slidenum">
              <a:rPr lang="en-CA" smtClean="0"/>
              <a:t>102</a:t>
            </a:fld>
            <a:endParaRPr lang="en-CA"/>
          </a:p>
        </p:txBody>
      </p:sp>
      <p:sp>
        <p:nvSpPr>
          <p:cNvPr id="5" name="Date Placeholder 4">
            <a:extLst>
              <a:ext uri="{FF2B5EF4-FFF2-40B4-BE49-F238E27FC236}">
                <a16:creationId xmlns:a16="http://schemas.microsoft.com/office/drawing/2014/main" id="{0C00E195-31A7-633E-F119-C3D941A014F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82BAD61-7860-E0E9-F6E0-8F78F7B2F2D3}"/>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F88D52CE-B1C0-1518-4B13-6F72F76577D3}"/>
              </a:ext>
            </a:extLst>
          </p:cNvPr>
          <p:cNvPicPr>
            <a:picLocks noChangeAspect="1"/>
          </p:cNvPicPr>
          <p:nvPr/>
        </p:nvPicPr>
        <p:blipFill>
          <a:blip r:embed="rId2"/>
          <a:stretch>
            <a:fillRect/>
          </a:stretch>
        </p:blipFill>
        <p:spPr>
          <a:xfrm>
            <a:off x="3380509" y="2678960"/>
            <a:ext cx="5430981" cy="3614071"/>
          </a:xfrm>
          <a:prstGeom prst="rect">
            <a:avLst/>
          </a:prstGeom>
        </p:spPr>
      </p:pic>
    </p:spTree>
    <p:extLst>
      <p:ext uri="{BB962C8B-B14F-4D97-AF65-F5344CB8AC3E}">
        <p14:creationId xmlns:p14="http://schemas.microsoft.com/office/powerpoint/2010/main" val="115987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2BA-48E4-8CD5-9A03-040CB4A4686C}"/>
              </a:ext>
            </a:extLst>
          </p:cNvPr>
          <p:cNvSpPr>
            <a:spLocks noGrp="1"/>
          </p:cNvSpPr>
          <p:nvPr>
            <p:ph type="title"/>
          </p:nvPr>
        </p:nvSpPr>
        <p:spPr/>
        <p:txBody>
          <a:bodyPr/>
          <a:lstStyle/>
          <a:p>
            <a:r>
              <a:rPr lang="en-CA" dirty="0"/>
              <a:t>Artificial Selection Examples</a:t>
            </a:r>
          </a:p>
        </p:txBody>
      </p:sp>
      <p:sp>
        <p:nvSpPr>
          <p:cNvPr id="3" name="Content Placeholder 2">
            <a:extLst>
              <a:ext uri="{FF2B5EF4-FFF2-40B4-BE49-F238E27FC236}">
                <a16:creationId xmlns:a16="http://schemas.microsoft.com/office/drawing/2014/main" id="{485BF032-0DC9-5A12-EB67-FB11E16BAFDB}"/>
              </a:ext>
            </a:extLst>
          </p:cNvPr>
          <p:cNvSpPr>
            <a:spLocks noGrp="1"/>
          </p:cNvSpPr>
          <p:nvPr>
            <p:ph idx="1"/>
          </p:nvPr>
        </p:nvSpPr>
        <p:spPr/>
        <p:txBody>
          <a:bodyPr/>
          <a:lstStyle/>
          <a:p>
            <a:pPr marL="342900" lvl="0" indent="-342900">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allows for the breeding of specific traits within a species:</a:t>
            </a:r>
            <a:endParaRPr lang="en-CA" sz="2800" dirty="0">
              <a:effectLst/>
              <a:latin typeface="Times New Roman" panose="02020603050405020304" pitchFamily="18" charset="0"/>
              <a:ea typeface="Times New Roman" panose="02020603050405020304" pitchFamily="18" charset="0"/>
            </a:endParaRPr>
          </a:p>
          <a:p>
            <a:pPr marL="571500" lvl="1" indent="-342900">
              <a:buFont typeface="Symbol" panose="05050102010706020507" pitchFamily="18" charset="2"/>
              <a:buChar char=""/>
            </a:pPr>
            <a:r>
              <a:rPr lang="en-US" sz="2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horses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speed, strength, size</a:t>
            </a:r>
            <a:endParaRPr lang="en-CA" sz="24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8E72700B-A5A2-DDCC-7FA3-51CACBF7C943}"/>
              </a:ext>
            </a:extLst>
          </p:cNvPr>
          <p:cNvSpPr>
            <a:spLocks noGrp="1"/>
          </p:cNvSpPr>
          <p:nvPr>
            <p:ph type="sldNum" sz="quarter" idx="12"/>
          </p:nvPr>
        </p:nvSpPr>
        <p:spPr/>
        <p:txBody>
          <a:bodyPr/>
          <a:lstStyle/>
          <a:p>
            <a:fld id="{9CD8D479-8942-46E8-A226-A4E01F7A105C}" type="slidenum">
              <a:rPr lang="en-CA" smtClean="0"/>
              <a:t>103</a:t>
            </a:fld>
            <a:endParaRPr lang="en-CA"/>
          </a:p>
        </p:txBody>
      </p:sp>
      <p:sp>
        <p:nvSpPr>
          <p:cNvPr id="5" name="Date Placeholder 4">
            <a:extLst>
              <a:ext uri="{FF2B5EF4-FFF2-40B4-BE49-F238E27FC236}">
                <a16:creationId xmlns:a16="http://schemas.microsoft.com/office/drawing/2014/main" id="{0C00E195-31A7-633E-F119-C3D941A014F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82BAD61-7860-E0E9-F6E0-8F78F7B2F2D3}"/>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D0D068A8-A7F7-1D1C-7FDE-4C1428B7C20D}"/>
              </a:ext>
            </a:extLst>
          </p:cNvPr>
          <p:cNvPicPr>
            <a:picLocks noChangeAspect="1"/>
          </p:cNvPicPr>
          <p:nvPr/>
        </p:nvPicPr>
        <p:blipFill>
          <a:blip r:embed="rId2"/>
          <a:stretch>
            <a:fillRect/>
          </a:stretch>
        </p:blipFill>
        <p:spPr>
          <a:xfrm>
            <a:off x="3379491" y="2500745"/>
            <a:ext cx="5034820" cy="3685938"/>
          </a:xfrm>
          <a:prstGeom prst="rect">
            <a:avLst/>
          </a:prstGeom>
        </p:spPr>
      </p:pic>
    </p:spTree>
    <p:extLst>
      <p:ext uri="{BB962C8B-B14F-4D97-AF65-F5344CB8AC3E}">
        <p14:creationId xmlns:p14="http://schemas.microsoft.com/office/powerpoint/2010/main" val="170484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2BA-48E4-8CD5-9A03-040CB4A4686C}"/>
              </a:ext>
            </a:extLst>
          </p:cNvPr>
          <p:cNvSpPr>
            <a:spLocks noGrp="1"/>
          </p:cNvSpPr>
          <p:nvPr>
            <p:ph type="title"/>
          </p:nvPr>
        </p:nvSpPr>
        <p:spPr/>
        <p:txBody>
          <a:bodyPr/>
          <a:lstStyle/>
          <a:p>
            <a:r>
              <a:rPr lang="en-CA" dirty="0"/>
              <a:t>Artificial Selection Examples</a:t>
            </a:r>
          </a:p>
        </p:txBody>
      </p:sp>
      <p:sp>
        <p:nvSpPr>
          <p:cNvPr id="3" name="Content Placeholder 2">
            <a:extLst>
              <a:ext uri="{FF2B5EF4-FFF2-40B4-BE49-F238E27FC236}">
                <a16:creationId xmlns:a16="http://schemas.microsoft.com/office/drawing/2014/main" id="{485BF032-0DC9-5A12-EB67-FB11E16BAFDB}"/>
              </a:ext>
            </a:extLst>
          </p:cNvPr>
          <p:cNvSpPr>
            <a:spLocks noGrp="1"/>
          </p:cNvSpPr>
          <p:nvPr>
            <p:ph idx="1"/>
          </p:nvPr>
        </p:nvSpPr>
        <p:spPr/>
        <p:txBody>
          <a:bodyPr/>
          <a:lstStyle/>
          <a:p>
            <a:pPr marL="342900" lvl="0" indent="-342900">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allows for the breeding of specific traits within a species:</a:t>
            </a:r>
            <a:endParaRPr lang="en-CA" sz="2800" dirty="0">
              <a:effectLst/>
              <a:latin typeface="Times New Roman" panose="02020603050405020304" pitchFamily="18" charset="0"/>
              <a:ea typeface="Times New Roman" panose="02020603050405020304" pitchFamily="18" charset="0"/>
            </a:endParaRPr>
          </a:p>
          <a:p>
            <a:pPr marL="571500" lvl="1" indent="-342900">
              <a:buFont typeface="Symbol" panose="05050102010706020507" pitchFamily="18" charset="2"/>
              <a:buChar char=""/>
            </a:pPr>
            <a:r>
              <a:rPr lang="en-US" sz="2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chickens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size of egg, laying frequency, size (meat birds)</a:t>
            </a:r>
            <a:endParaRPr lang="en-CA" sz="24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8E72700B-A5A2-DDCC-7FA3-51CACBF7C943}"/>
              </a:ext>
            </a:extLst>
          </p:cNvPr>
          <p:cNvSpPr>
            <a:spLocks noGrp="1"/>
          </p:cNvSpPr>
          <p:nvPr>
            <p:ph type="sldNum" sz="quarter" idx="12"/>
          </p:nvPr>
        </p:nvSpPr>
        <p:spPr/>
        <p:txBody>
          <a:bodyPr/>
          <a:lstStyle/>
          <a:p>
            <a:fld id="{9CD8D479-8942-46E8-A226-A4E01F7A105C}" type="slidenum">
              <a:rPr lang="en-CA" smtClean="0"/>
              <a:t>104</a:t>
            </a:fld>
            <a:endParaRPr lang="en-CA"/>
          </a:p>
        </p:txBody>
      </p:sp>
      <p:sp>
        <p:nvSpPr>
          <p:cNvPr id="5" name="Date Placeholder 4">
            <a:extLst>
              <a:ext uri="{FF2B5EF4-FFF2-40B4-BE49-F238E27FC236}">
                <a16:creationId xmlns:a16="http://schemas.microsoft.com/office/drawing/2014/main" id="{0C00E195-31A7-633E-F119-C3D941A014F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82BAD61-7860-E0E9-F6E0-8F78F7B2F2D3}"/>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2E37C8F4-F712-EE28-195C-6F2DB844B309}"/>
              </a:ext>
            </a:extLst>
          </p:cNvPr>
          <p:cNvPicPr>
            <a:picLocks noChangeAspect="1"/>
          </p:cNvPicPr>
          <p:nvPr/>
        </p:nvPicPr>
        <p:blipFill>
          <a:blip r:embed="rId2"/>
          <a:stretch>
            <a:fillRect/>
          </a:stretch>
        </p:blipFill>
        <p:spPr>
          <a:xfrm>
            <a:off x="3090438" y="3039208"/>
            <a:ext cx="5240474" cy="2620237"/>
          </a:xfrm>
          <a:prstGeom prst="rect">
            <a:avLst/>
          </a:prstGeom>
        </p:spPr>
      </p:pic>
    </p:spTree>
    <p:extLst>
      <p:ext uri="{BB962C8B-B14F-4D97-AF65-F5344CB8AC3E}">
        <p14:creationId xmlns:p14="http://schemas.microsoft.com/office/powerpoint/2010/main" val="205060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2BA-48E4-8CD5-9A03-040CB4A4686C}"/>
              </a:ext>
            </a:extLst>
          </p:cNvPr>
          <p:cNvSpPr>
            <a:spLocks noGrp="1"/>
          </p:cNvSpPr>
          <p:nvPr>
            <p:ph type="title"/>
          </p:nvPr>
        </p:nvSpPr>
        <p:spPr/>
        <p:txBody>
          <a:bodyPr/>
          <a:lstStyle/>
          <a:p>
            <a:r>
              <a:rPr lang="en-CA" dirty="0"/>
              <a:t>Artificial Selection Examples</a:t>
            </a:r>
          </a:p>
        </p:txBody>
      </p:sp>
      <p:sp>
        <p:nvSpPr>
          <p:cNvPr id="3" name="Content Placeholder 2">
            <a:extLst>
              <a:ext uri="{FF2B5EF4-FFF2-40B4-BE49-F238E27FC236}">
                <a16:creationId xmlns:a16="http://schemas.microsoft.com/office/drawing/2014/main" id="{485BF032-0DC9-5A12-EB67-FB11E16BAFDB}"/>
              </a:ext>
            </a:extLst>
          </p:cNvPr>
          <p:cNvSpPr>
            <a:spLocks noGrp="1"/>
          </p:cNvSpPr>
          <p:nvPr>
            <p:ph idx="1"/>
          </p:nvPr>
        </p:nvSpPr>
        <p:spPr/>
        <p:txBody>
          <a:bodyPr/>
          <a:lstStyle/>
          <a:p>
            <a:pPr marL="342900" lvl="0" indent="-342900">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allows for the breeding of specific traits within a species:</a:t>
            </a:r>
            <a:endParaRPr lang="en-CA" sz="2800" dirty="0">
              <a:effectLst/>
              <a:latin typeface="Times New Roman" panose="02020603050405020304" pitchFamily="18" charset="0"/>
              <a:ea typeface="Times New Roman" panose="02020603050405020304" pitchFamily="18" charset="0"/>
            </a:endParaRPr>
          </a:p>
          <a:p>
            <a:pPr marL="571500" lvl="1" indent="-342900">
              <a:buFont typeface="Symbol" panose="05050102010706020507" pitchFamily="18" charset="2"/>
              <a:buChar char=""/>
            </a:pPr>
            <a:r>
              <a:rPr lang="en-US" sz="2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fruits &amp; vegetables </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size, flavor, pit attachment (free stone peaches for canning)</a:t>
            </a:r>
            <a:endParaRPr lang="en-CA" sz="24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8E72700B-A5A2-DDCC-7FA3-51CACBF7C943}"/>
              </a:ext>
            </a:extLst>
          </p:cNvPr>
          <p:cNvSpPr>
            <a:spLocks noGrp="1"/>
          </p:cNvSpPr>
          <p:nvPr>
            <p:ph type="sldNum" sz="quarter" idx="12"/>
          </p:nvPr>
        </p:nvSpPr>
        <p:spPr/>
        <p:txBody>
          <a:bodyPr/>
          <a:lstStyle/>
          <a:p>
            <a:fld id="{9CD8D479-8942-46E8-A226-A4E01F7A105C}" type="slidenum">
              <a:rPr lang="en-CA" smtClean="0"/>
              <a:t>105</a:t>
            </a:fld>
            <a:endParaRPr lang="en-CA"/>
          </a:p>
        </p:txBody>
      </p:sp>
      <p:sp>
        <p:nvSpPr>
          <p:cNvPr id="5" name="Date Placeholder 4">
            <a:extLst>
              <a:ext uri="{FF2B5EF4-FFF2-40B4-BE49-F238E27FC236}">
                <a16:creationId xmlns:a16="http://schemas.microsoft.com/office/drawing/2014/main" id="{0C00E195-31A7-633E-F119-C3D941A014F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82BAD61-7860-E0E9-F6E0-8F78F7B2F2D3}"/>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621F8C7A-64F8-070C-4251-F19F1B156C1D}"/>
              </a:ext>
            </a:extLst>
          </p:cNvPr>
          <p:cNvPicPr>
            <a:picLocks noChangeAspect="1"/>
          </p:cNvPicPr>
          <p:nvPr/>
        </p:nvPicPr>
        <p:blipFill>
          <a:blip r:embed="rId2"/>
          <a:stretch>
            <a:fillRect/>
          </a:stretch>
        </p:blipFill>
        <p:spPr>
          <a:xfrm>
            <a:off x="3105150" y="3024383"/>
            <a:ext cx="4762500" cy="3162300"/>
          </a:xfrm>
          <a:prstGeom prst="rect">
            <a:avLst/>
          </a:prstGeom>
        </p:spPr>
      </p:pic>
    </p:spTree>
    <p:extLst>
      <p:ext uri="{BB962C8B-B14F-4D97-AF65-F5344CB8AC3E}">
        <p14:creationId xmlns:p14="http://schemas.microsoft.com/office/powerpoint/2010/main" val="241399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A2BA-48E4-8CD5-9A03-040CB4A4686C}"/>
              </a:ext>
            </a:extLst>
          </p:cNvPr>
          <p:cNvSpPr>
            <a:spLocks noGrp="1"/>
          </p:cNvSpPr>
          <p:nvPr>
            <p:ph type="title"/>
          </p:nvPr>
        </p:nvSpPr>
        <p:spPr/>
        <p:txBody>
          <a:bodyPr/>
          <a:lstStyle/>
          <a:p>
            <a:r>
              <a:rPr lang="en-CA" dirty="0"/>
              <a:t>Artificial Selection Examples</a:t>
            </a:r>
          </a:p>
        </p:txBody>
      </p:sp>
      <p:sp>
        <p:nvSpPr>
          <p:cNvPr id="3" name="Content Placeholder 2">
            <a:extLst>
              <a:ext uri="{FF2B5EF4-FFF2-40B4-BE49-F238E27FC236}">
                <a16:creationId xmlns:a16="http://schemas.microsoft.com/office/drawing/2014/main" id="{485BF032-0DC9-5A12-EB67-FB11E16BAFDB}"/>
              </a:ext>
            </a:extLst>
          </p:cNvPr>
          <p:cNvSpPr>
            <a:spLocks noGrp="1"/>
          </p:cNvSpPr>
          <p:nvPr>
            <p:ph idx="1"/>
          </p:nvPr>
        </p:nvSpPr>
        <p:spPr/>
        <p:txBody>
          <a:bodyPr/>
          <a:lstStyle/>
          <a:p>
            <a:pPr marL="342900" lvl="0" indent="-342900">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allows for the breeding of specific traits within a species:</a:t>
            </a:r>
            <a:endParaRPr lang="en-CA" sz="2800" dirty="0">
              <a:effectLst/>
              <a:latin typeface="Times New Roman" panose="02020603050405020304" pitchFamily="18" charset="0"/>
              <a:ea typeface="Times New Roman" panose="02020603050405020304" pitchFamily="18" charset="0"/>
            </a:endParaRPr>
          </a:p>
          <a:p>
            <a:pPr marL="571500" lvl="1" indent="-342900">
              <a:buFont typeface="Symbol" panose="05050102010706020507" pitchFamily="18" charset="2"/>
              <a:buChar char=""/>
            </a:pPr>
            <a:r>
              <a:rPr lang="en-US" sz="2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grains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hardiness, amount of grain produced, disease resistance</a:t>
            </a:r>
            <a:endParaRPr lang="en-CA" sz="24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8E72700B-A5A2-DDCC-7FA3-51CACBF7C943}"/>
              </a:ext>
            </a:extLst>
          </p:cNvPr>
          <p:cNvSpPr>
            <a:spLocks noGrp="1"/>
          </p:cNvSpPr>
          <p:nvPr>
            <p:ph type="sldNum" sz="quarter" idx="12"/>
          </p:nvPr>
        </p:nvSpPr>
        <p:spPr/>
        <p:txBody>
          <a:bodyPr/>
          <a:lstStyle/>
          <a:p>
            <a:fld id="{9CD8D479-8942-46E8-A226-A4E01F7A105C}" type="slidenum">
              <a:rPr lang="en-CA" smtClean="0"/>
              <a:t>106</a:t>
            </a:fld>
            <a:endParaRPr lang="en-CA"/>
          </a:p>
        </p:txBody>
      </p:sp>
      <p:sp>
        <p:nvSpPr>
          <p:cNvPr id="5" name="Date Placeholder 4">
            <a:extLst>
              <a:ext uri="{FF2B5EF4-FFF2-40B4-BE49-F238E27FC236}">
                <a16:creationId xmlns:a16="http://schemas.microsoft.com/office/drawing/2014/main" id="{0C00E195-31A7-633E-F119-C3D941A014F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82BAD61-7860-E0E9-F6E0-8F78F7B2F2D3}"/>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7D4C1CB8-26C3-D376-3440-F37A699170F2}"/>
              </a:ext>
            </a:extLst>
          </p:cNvPr>
          <p:cNvPicPr>
            <a:picLocks noChangeAspect="1"/>
          </p:cNvPicPr>
          <p:nvPr/>
        </p:nvPicPr>
        <p:blipFill>
          <a:blip r:embed="rId2"/>
          <a:stretch>
            <a:fillRect/>
          </a:stretch>
        </p:blipFill>
        <p:spPr>
          <a:xfrm>
            <a:off x="2899930" y="2623121"/>
            <a:ext cx="5939270" cy="3563562"/>
          </a:xfrm>
          <a:prstGeom prst="rect">
            <a:avLst/>
          </a:prstGeom>
        </p:spPr>
      </p:pic>
    </p:spTree>
    <p:extLst>
      <p:ext uri="{BB962C8B-B14F-4D97-AF65-F5344CB8AC3E}">
        <p14:creationId xmlns:p14="http://schemas.microsoft.com/office/powerpoint/2010/main" val="63157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497D-4CF0-2890-F89E-F60E41ABB48D}"/>
              </a:ext>
            </a:extLst>
          </p:cNvPr>
          <p:cNvSpPr>
            <a:spLocks noGrp="1"/>
          </p:cNvSpPr>
          <p:nvPr>
            <p:ph type="title"/>
          </p:nvPr>
        </p:nvSpPr>
        <p:spPr/>
        <p:txBody>
          <a:bodyPr/>
          <a:lstStyle/>
          <a:p>
            <a:r>
              <a:rPr lang="en-CA" dirty="0"/>
              <a:t>Artificial Selection Example</a:t>
            </a:r>
          </a:p>
        </p:txBody>
      </p:sp>
      <p:sp>
        <p:nvSpPr>
          <p:cNvPr id="4" name="Slide Number Placeholder 3">
            <a:extLst>
              <a:ext uri="{FF2B5EF4-FFF2-40B4-BE49-F238E27FC236}">
                <a16:creationId xmlns:a16="http://schemas.microsoft.com/office/drawing/2014/main" id="{B778C18D-E843-76F2-0AAB-700692E6890F}"/>
              </a:ext>
            </a:extLst>
          </p:cNvPr>
          <p:cNvSpPr>
            <a:spLocks noGrp="1"/>
          </p:cNvSpPr>
          <p:nvPr>
            <p:ph type="sldNum" sz="quarter" idx="12"/>
          </p:nvPr>
        </p:nvSpPr>
        <p:spPr/>
        <p:txBody>
          <a:bodyPr/>
          <a:lstStyle/>
          <a:p>
            <a:fld id="{9CD8D479-8942-46E8-A226-A4E01F7A105C}" type="slidenum">
              <a:rPr lang="en-CA" smtClean="0"/>
              <a:t>107</a:t>
            </a:fld>
            <a:endParaRPr lang="en-CA"/>
          </a:p>
        </p:txBody>
      </p:sp>
      <p:sp>
        <p:nvSpPr>
          <p:cNvPr id="5" name="Date Placeholder 4">
            <a:extLst>
              <a:ext uri="{FF2B5EF4-FFF2-40B4-BE49-F238E27FC236}">
                <a16:creationId xmlns:a16="http://schemas.microsoft.com/office/drawing/2014/main" id="{0D0D9747-4EAF-3228-BB1E-E378BB9FA855}"/>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6DD6B417-ED4D-4F07-39A6-B9D31F1A61D4}"/>
              </a:ext>
            </a:extLst>
          </p:cNvPr>
          <p:cNvSpPr>
            <a:spLocks noGrp="1"/>
          </p:cNvSpPr>
          <p:nvPr>
            <p:ph type="ftr" sz="quarter" idx="11"/>
          </p:nvPr>
        </p:nvSpPr>
        <p:spPr/>
        <p:txBody>
          <a:bodyPr/>
          <a:lstStyle/>
          <a:p>
            <a:r>
              <a:rPr lang="en-US"/>
              <a:t>Add a footer</a:t>
            </a:r>
            <a:endParaRPr lang="en-US" dirty="0"/>
          </a:p>
        </p:txBody>
      </p:sp>
      <p:pic>
        <p:nvPicPr>
          <p:cNvPr id="7" name="Content Placeholder 6">
            <a:extLst>
              <a:ext uri="{FF2B5EF4-FFF2-40B4-BE49-F238E27FC236}">
                <a16:creationId xmlns:a16="http://schemas.microsoft.com/office/drawing/2014/main" id="{8D82E0FF-0FD6-70D3-501B-AA0519E05C7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3277" y="1565275"/>
            <a:ext cx="3805445" cy="4621213"/>
          </a:xfrm>
          <a:prstGeom prst="rect">
            <a:avLst/>
          </a:prstGeom>
        </p:spPr>
      </p:pic>
    </p:spTree>
    <p:extLst>
      <p:ext uri="{BB962C8B-B14F-4D97-AF65-F5344CB8AC3E}">
        <p14:creationId xmlns:p14="http://schemas.microsoft.com/office/powerpoint/2010/main" val="5687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90A9-696D-5AA5-CE85-C21A82A33310}"/>
              </a:ext>
            </a:extLst>
          </p:cNvPr>
          <p:cNvSpPr>
            <a:spLocks noGrp="1"/>
          </p:cNvSpPr>
          <p:nvPr>
            <p:ph type="title"/>
          </p:nvPr>
        </p:nvSpPr>
        <p:spPr/>
        <p:txBody>
          <a:bodyPr/>
          <a:lstStyle/>
          <a:p>
            <a:r>
              <a:rPr lang="en-CA" dirty="0"/>
              <a:t>Artificial Selection</a:t>
            </a:r>
          </a:p>
        </p:txBody>
      </p:sp>
      <p:sp>
        <p:nvSpPr>
          <p:cNvPr id="3" name="Content Placeholder 2">
            <a:extLst>
              <a:ext uri="{FF2B5EF4-FFF2-40B4-BE49-F238E27FC236}">
                <a16:creationId xmlns:a16="http://schemas.microsoft.com/office/drawing/2014/main" id="{4FD3AE70-2210-973F-0E99-5ECBD412386A}"/>
              </a:ext>
            </a:extLst>
          </p:cNvPr>
          <p:cNvSpPr>
            <a:spLocks noGrp="1"/>
          </p:cNvSpPr>
          <p:nvPr>
            <p:ph idx="1"/>
          </p:nvPr>
        </p:nvSpPr>
        <p:spPr>
          <a:xfrm>
            <a:off x="1410027" y="1566001"/>
            <a:ext cx="4685973" cy="4620682"/>
          </a:xfrm>
        </p:spPr>
        <p:txBody>
          <a:bodyPr/>
          <a:lstStyle/>
          <a:p>
            <a:r>
              <a:rPr lang="en-CA" dirty="0">
                <a:solidFill>
                  <a:srgbClr val="FF0000"/>
                </a:solidFill>
              </a:rPr>
              <a:t>Monoculture-</a:t>
            </a:r>
            <a:r>
              <a:rPr lang="en-CA" dirty="0"/>
              <a:t>repeated planting of the same varieties of species over a large expanse of land.</a:t>
            </a:r>
          </a:p>
          <a:p>
            <a:r>
              <a:rPr lang="en-CA" dirty="0">
                <a:solidFill>
                  <a:srgbClr val="FF0000"/>
                </a:solidFill>
              </a:rPr>
              <a:t>Polyculture-</a:t>
            </a:r>
            <a:r>
              <a:rPr lang="en-CA" dirty="0"/>
              <a:t> Planting various varieties of plants over a large expanse of land.</a:t>
            </a:r>
          </a:p>
          <a:p>
            <a:pPr marL="0" indent="0">
              <a:buNone/>
            </a:pPr>
            <a:endParaRPr lang="en-CA" dirty="0"/>
          </a:p>
        </p:txBody>
      </p:sp>
      <p:sp>
        <p:nvSpPr>
          <p:cNvPr id="4" name="Slide Number Placeholder 3">
            <a:extLst>
              <a:ext uri="{FF2B5EF4-FFF2-40B4-BE49-F238E27FC236}">
                <a16:creationId xmlns:a16="http://schemas.microsoft.com/office/drawing/2014/main" id="{5A611AA8-181C-EA6D-36A0-C12634AD8273}"/>
              </a:ext>
            </a:extLst>
          </p:cNvPr>
          <p:cNvSpPr>
            <a:spLocks noGrp="1"/>
          </p:cNvSpPr>
          <p:nvPr>
            <p:ph type="sldNum" sz="quarter" idx="12"/>
          </p:nvPr>
        </p:nvSpPr>
        <p:spPr/>
        <p:txBody>
          <a:bodyPr/>
          <a:lstStyle/>
          <a:p>
            <a:fld id="{9CD8D479-8942-46E8-A226-A4E01F7A105C}" type="slidenum">
              <a:rPr lang="en-CA" smtClean="0"/>
              <a:t>108</a:t>
            </a:fld>
            <a:endParaRPr lang="en-CA"/>
          </a:p>
        </p:txBody>
      </p:sp>
      <p:sp>
        <p:nvSpPr>
          <p:cNvPr id="5" name="Date Placeholder 4">
            <a:extLst>
              <a:ext uri="{FF2B5EF4-FFF2-40B4-BE49-F238E27FC236}">
                <a16:creationId xmlns:a16="http://schemas.microsoft.com/office/drawing/2014/main" id="{709EB9F1-3BC1-C87E-538F-BBF4EBC0CAD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785368B5-9BF8-0F3A-4C2C-A8F9EF11B651}"/>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BEB88C8B-CB57-9B37-5A54-2A684582272E}"/>
              </a:ext>
            </a:extLst>
          </p:cNvPr>
          <p:cNvPicPr>
            <a:picLocks noChangeAspect="1"/>
          </p:cNvPicPr>
          <p:nvPr/>
        </p:nvPicPr>
        <p:blipFill>
          <a:blip r:embed="rId3"/>
          <a:stretch>
            <a:fillRect/>
          </a:stretch>
        </p:blipFill>
        <p:spPr>
          <a:xfrm>
            <a:off x="6209845" y="1836042"/>
            <a:ext cx="5524500" cy="3048000"/>
          </a:xfrm>
          <a:prstGeom prst="rect">
            <a:avLst/>
          </a:prstGeom>
        </p:spPr>
      </p:pic>
    </p:spTree>
    <p:extLst>
      <p:ext uri="{BB962C8B-B14F-4D97-AF65-F5344CB8AC3E}">
        <p14:creationId xmlns:p14="http://schemas.microsoft.com/office/powerpoint/2010/main" val="381522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01FF-5906-4520-B272-47F11E9C9070}"/>
              </a:ext>
            </a:extLst>
          </p:cNvPr>
          <p:cNvSpPr>
            <a:spLocks noGrp="1"/>
          </p:cNvSpPr>
          <p:nvPr>
            <p:ph type="title"/>
          </p:nvPr>
        </p:nvSpPr>
        <p:spPr/>
        <p:txBody>
          <a:bodyPr/>
          <a:lstStyle/>
          <a:p>
            <a:r>
              <a:rPr lang="en-US" dirty="0"/>
              <a:t>The Three Sisters</a:t>
            </a:r>
          </a:p>
        </p:txBody>
      </p:sp>
      <p:pic>
        <p:nvPicPr>
          <p:cNvPr id="7" name="Content Placeholder 6">
            <a:extLst>
              <a:ext uri="{FF2B5EF4-FFF2-40B4-BE49-F238E27FC236}">
                <a16:creationId xmlns:a16="http://schemas.microsoft.com/office/drawing/2014/main" id="{8C7E1C13-699A-490C-94C0-66C1DB19550B}"/>
              </a:ext>
            </a:extLst>
          </p:cNvPr>
          <p:cNvPicPr>
            <a:picLocks noGrp="1" noChangeAspect="1"/>
          </p:cNvPicPr>
          <p:nvPr>
            <p:ph idx="1"/>
          </p:nvPr>
        </p:nvPicPr>
        <p:blipFill>
          <a:blip r:embed="rId2"/>
          <a:stretch>
            <a:fillRect/>
          </a:stretch>
        </p:blipFill>
        <p:spPr>
          <a:xfrm>
            <a:off x="2630090" y="1733920"/>
            <a:ext cx="6931819" cy="4621213"/>
          </a:xfrm>
          <a:prstGeom prst="rect">
            <a:avLst/>
          </a:prstGeom>
        </p:spPr>
      </p:pic>
      <p:sp>
        <p:nvSpPr>
          <p:cNvPr id="4" name="Slide Number Placeholder 3">
            <a:extLst>
              <a:ext uri="{FF2B5EF4-FFF2-40B4-BE49-F238E27FC236}">
                <a16:creationId xmlns:a16="http://schemas.microsoft.com/office/drawing/2014/main" id="{211003E1-C6A4-4770-BC8A-59EC8806FABB}"/>
              </a:ext>
            </a:extLst>
          </p:cNvPr>
          <p:cNvSpPr>
            <a:spLocks noGrp="1"/>
          </p:cNvSpPr>
          <p:nvPr>
            <p:ph type="sldNum" sz="quarter" idx="12"/>
          </p:nvPr>
        </p:nvSpPr>
        <p:spPr/>
        <p:txBody>
          <a:bodyPr/>
          <a:lstStyle/>
          <a:p>
            <a:fld id="{9CD8D479-8942-46E8-A226-A4E01F7A105C}" type="slidenum">
              <a:rPr lang="en-US" smtClean="0"/>
              <a:t>109</a:t>
            </a:fld>
            <a:endParaRPr lang="en-US"/>
          </a:p>
        </p:txBody>
      </p:sp>
      <p:sp>
        <p:nvSpPr>
          <p:cNvPr id="5" name="Date Placeholder 4">
            <a:extLst>
              <a:ext uri="{FF2B5EF4-FFF2-40B4-BE49-F238E27FC236}">
                <a16:creationId xmlns:a16="http://schemas.microsoft.com/office/drawing/2014/main" id="{20054163-92A6-4A8C-9375-58C7ADCD7F5D}"/>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6EF75230-DB29-4EB1-8D16-6B54A8233E39}"/>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6881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FAE5-D088-97C2-E5BB-8F8327A933FF}"/>
              </a:ext>
            </a:extLst>
          </p:cNvPr>
          <p:cNvSpPr>
            <a:spLocks noGrp="1"/>
          </p:cNvSpPr>
          <p:nvPr>
            <p:ph type="title"/>
          </p:nvPr>
        </p:nvSpPr>
        <p:spPr>
          <a:xfrm>
            <a:off x="205201" y="291729"/>
            <a:ext cx="9371949" cy="778616"/>
          </a:xfrm>
        </p:spPr>
        <p:txBody>
          <a:bodyPr anchor="b">
            <a:normAutofit/>
          </a:bodyPr>
          <a:lstStyle/>
          <a:p>
            <a:r>
              <a:rPr lang="en-CA" dirty="0"/>
              <a:t>X-Linked Dominant  Traits</a:t>
            </a:r>
          </a:p>
        </p:txBody>
      </p:sp>
      <p:sp>
        <p:nvSpPr>
          <p:cNvPr id="12" name="Content Placeholder 2">
            <a:extLst>
              <a:ext uri="{FF2B5EF4-FFF2-40B4-BE49-F238E27FC236}">
                <a16:creationId xmlns:a16="http://schemas.microsoft.com/office/drawing/2014/main" id="{333C74E3-D84A-627B-531A-48CEBC5D9542}"/>
              </a:ext>
            </a:extLst>
          </p:cNvPr>
          <p:cNvSpPr>
            <a:spLocks noGrp="1"/>
          </p:cNvSpPr>
          <p:nvPr>
            <p:ph sz="half" idx="1"/>
          </p:nvPr>
        </p:nvSpPr>
        <p:spPr>
          <a:xfrm>
            <a:off x="205202" y="1556281"/>
            <a:ext cx="5814598" cy="4620682"/>
          </a:xfrm>
        </p:spPr>
        <p:txBody>
          <a:bodyPr/>
          <a:lstStyle/>
          <a:p>
            <a:r>
              <a:rPr lang="en-US" b="0" i="0" dirty="0">
                <a:solidFill>
                  <a:srgbClr val="202124"/>
                </a:solidFill>
                <a:effectLst/>
                <a:latin typeface="Corbel" panose="020B0503020204020204" pitchFamily="34" charset="0"/>
              </a:rPr>
              <a:t>X-linked dominant inheritance </a:t>
            </a:r>
            <a:r>
              <a:rPr lang="en-US" b="0" i="0" dirty="0">
                <a:solidFill>
                  <a:srgbClr val="040C28"/>
                </a:solidFill>
                <a:effectLst/>
                <a:latin typeface="Corbel" panose="020B0503020204020204" pitchFamily="34" charset="0"/>
              </a:rPr>
              <a:t>occurs when a gene responsible for a </a:t>
            </a:r>
            <a:r>
              <a:rPr lang="en-US" b="0" i="0" dirty="0">
                <a:solidFill>
                  <a:srgbClr val="FF0000"/>
                </a:solidFill>
                <a:effectLst/>
                <a:latin typeface="Corbel" panose="020B0503020204020204" pitchFamily="34" charset="0"/>
              </a:rPr>
              <a:t>trait or disorder </a:t>
            </a:r>
            <a:r>
              <a:rPr lang="en-US" b="0" i="0" dirty="0">
                <a:solidFill>
                  <a:srgbClr val="040C28"/>
                </a:solidFill>
                <a:effectLst/>
                <a:latin typeface="Corbel" panose="020B0503020204020204" pitchFamily="34" charset="0"/>
              </a:rPr>
              <a:t>is located on the X chromosome</a:t>
            </a:r>
            <a:r>
              <a:rPr lang="en-US" b="0" i="0" dirty="0">
                <a:solidFill>
                  <a:srgbClr val="202124"/>
                </a:solidFill>
                <a:effectLst/>
                <a:latin typeface="Corbel" panose="020B0503020204020204" pitchFamily="34" charset="0"/>
              </a:rPr>
              <a:t>. </a:t>
            </a:r>
          </a:p>
          <a:p>
            <a:endParaRPr lang="en-US" dirty="0">
              <a:solidFill>
                <a:srgbClr val="202124"/>
              </a:solidFill>
              <a:latin typeface="Corbel" panose="020B0503020204020204" pitchFamily="34" charset="0"/>
            </a:endParaRPr>
          </a:p>
          <a:p>
            <a:r>
              <a:rPr lang="en-US" b="0" i="0" dirty="0">
                <a:solidFill>
                  <a:srgbClr val="202124"/>
                </a:solidFill>
                <a:effectLst/>
                <a:latin typeface="Corbel" panose="020B0503020204020204" pitchFamily="34" charset="0"/>
              </a:rPr>
              <a:t>This means that both </a:t>
            </a:r>
            <a:r>
              <a:rPr lang="en-US" b="0" i="0" dirty="0">
                <a:solidFill>
                  <a:srgbClr val="FF0000"/>
                </a:solidFill>
                <a:effectLst/>
                <a:latin typeface="Corbel" panose="020B0503020204020204" pitchFamily="34" charset="0"/>
              </a:rPr>
              <a:t>males and females </a:t>
            </a:r>
            <a:r>
              <a:rPr lang="en-US" b="0" i="0" dirty="0">
                <a:solidFill>
                  <a:srgbClr val="202124"/>
                </a:solidFill>
                <a:effectLst/>
                <a:latin typeface="Corbel" panose="020B0503020204020204" pitchFamily="34" charset="0"/>
              </a:rPr>
              <a:t>can display the trait or disorder when they have only </a:t>
            </a:r>
            <a:r>
              <a:rPr lang="en-US" b="0" i="0" dirty="0">
                <a:solidFill>
                  <a:srgbClr val="FF0000"/>
                </a:solidFill>
                <a:effectLst/>
                <a:latin typeface="Corbel" panose="020B0503020204020204" pitchFamily="34" charset="0"/>
              </a:rPr>
              <a:t>one copy </a:t>
            </a:r>
            <a:r>
              <a:rPr lang="en-US" b="0" i="0" dirty="0">
                <a:solidFill>
                  <a:srgbClr val="202124"/>
                </a:solidFill>
                <a:effectLst/>
                <a:latin typeface="Corbel" panose="020B0503020204020204" pitchFamily="34" charset="0"/>
              </a:rPr>
              <a:t>of the gene inherited from a parent.</a:t>
            </a:r>
            <a:endParaRPr lang="en-US" dirty="0">
              <a:latin typeface="Corbel" panose="020B0503020204020204" pitchFamily="34" charset="0"/>
            </a:endParaRPr>
          </a:p>
        </p:txBody>
      </p:sp>
      <p:pic>
        <p:nvPicPr>
          <p:cNvPr id="7" name="Picture 6">
            <a:extLst>
              <a:ext uri="{FF2B5EF4-FFF2-40B4-BE49-F238E27FC236}">
                <a16:creationId xmlns:a16="http://schemas.microsoft.com/office/drawing/2014/main" id="{8E16471C-63EB-CB16-1C34-6917C145DD02}"/>
              </a:ext>
            </a:extLst>
          </p:cNvPr>
          <p:cNvPicPr>
            <a:picLocks noChangeAspect="1"/>
          </p:cNvPicPr>
          <p:nvPr/>
        </p:nvPicPr>
        <p:blipFill>
          <a:blip r:embed="rId3"/>
          <a:stretch>
            <a:fillRect/>
          </a:stretch>
        </p:blipFill>
        <p:spPr>
          <a:xfrm>
            <a:off x="7056120" y="850053"/>
            <a:ext cx="4609775" cy="3883735"/>
          </a:xfrm>
          <a:prstGeom prst="rect">
            <a:avLst/>
          </a:prstGeom>
          <a:noFill/>
        </p:spPr>
      </p:pic>
      <p:sp>
        <p:nvSpPr>
          <p:cNvPr id="4" name="Slide Number Placeholder 3">
            <a:extLst>
              <a:ext uri="{FF2B5EF4-FFF2-40B4-BE49-F238E27FC236}">
                <a16:creationId xmlns:a16="http://schemas.microsoft.com/office/drawing/2014/main" id="{E439E630-4F16-EF60-6D54-9E3D9F52ADBE}"/>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11</a:t>
            </a:fld>
            <a:endParaRPr lang="en-CA" sz="1000"/>
          </a:p>
        </p:txBody>
      </p:sp>
      <p:sp>
        <p:nvSpPr>
          <p:cNvPr id="5" name="Date Placeholder 4">
            <a:extLst>
              <a:ext uri="{FF2B5EF4-FFF2-40B4-BE49-F238E27FC236}">
                <a16:creationId xmlns:a16="http://schemas.microsoft.com/office/drawing/2014/main" id="{357863B1-0AD2-C092-67D8-B6FCB2FF5CE7}"/>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BB7BCED7-F234-23C8-41E6-57A0020AC7D2}"/>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292305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A551-5ABF-089C-4566-CF5B630FFF65}"/>
              </a:ext>
            </a:extLst>
          </p:cNvPr>
          <p:cNvSpPr>
            <a:spLocks noGrp="1"/>
          </p:cNvSpPr>
          <p:nvPr>
            <p:ph type="title"/>
          </p:nvPr>
        </p:nvSpPr>
        <p:spPr/>
        <p:txBody>
          <a:bodyPr>
            <a:normAutofit/>
          </a:bodyPr>
          <a:lstStyle/>
          <a:p>
            <a:pPr algn="ct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What are some benefits and risks associated with artificial selection of agricultural crops?</a:t>
            </a:r>
            <a:endParaRPr lang="en-CA" sz="4400" dirty="0"/>
          </a:p>
        </p:txBody>
      </p:sp>
      <p:sp>
        <p:nvSpPr>
          <p:cNvPr id="3" name="Content Placeholder 2">
            <a:extLst>
              <a:ext uri="{FF2B5EF4-FFF2-40B4-BE49-F238E27FC236}">
                <a16:creationId xmlns:a16="http://schemas.microsoft.com/office/drawing/2014/main" id="{7ADFC5DA-090D-969D-DC17-98A6822B8D07}"/>
              </a:ext>
            </a:extLst>
          </p:cNvPr>
          <p:cNvSpPr>
            <a:spLocks noGrp="1"/>
          </p:cNvSpPr>
          <p:nvPr>
            <p:ph idx="1"/>
          </p:nvPr>
        </p:nvSpPr>
        <p:spPr/>
        <p:txBody>
          <a:bodyPr/>
          <a:lstStyle/>
          <a:p>
            <a:endParaRPr lang="en-CA" dirty="0"/>
          </a:p>
        </p:txBody>
      </p:sp>
      <p:sp>
        <p:nvSpPr>
          <p:cNvPr id="4" name="Slide Number Placeholder 3">
            <a:extLst>
              <a:ext uri="{FF2B5EF4-FFF2-40B4-BE49-F238E27FC236}">
                <a16:creationId xmlns:a16="http://schemas.microsoft.com/office/drawing/2014/main" id="{C636CF84-7117-81C2-863A-F2B90352F501}"/>
              </a:ext>
            </a:extLst>
          </p:cNvPr>
          <p:cNvSpPr>
            <a:spLocks noGrp="1"/>
          </p:cNvSpPr>
          <p:nvPr>
            <p:ph type="sldNum" sz="quarter" idx="12"/>
          </p:nvPr>
        </p:nvSpPr>
        <p:spPr/>
        <p:txBody>
          <a:bodyPr/>
          <a:lstStyle/>
          <a:p>
            <a:fld id="{9CD8D479-8942-46E8-A226-A4E01F7A105C}" type="slidenum">
              <a:rPr lang="en-CA" smtClean="0"/>
              <a:t>110</a:t>
            </a:fld>
            <a:endParaRPr lang="en-CA"/>
          </a:p>
        </p:txBody>
      </p:sp>
      <p:sp>
        <p:nvSpPr>
          <p:cNvPr id="5" name="Date Placeholder 4">
            <a:extLst>
              <a:ext uri="{FF2B5EF4-FFF2-40B4-BE49-F238E27FC236}">
                <a16:creationId xmlns:a16="http://schemas.microsoft.com/office/drawing/2014/main" id="{FE9A413D-B8FC-030B-74E1-47AFBAE2126E}"/>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8390C6DF-D3D6-6F00-5AEC-F502B3336FB7}"/>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32403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A551-5ABF-089C-4566-CF5B630FFF65}"/>
              </a:ext>
            </a:extLst>
          </p:cNvPr>
          <p:cNvSpPr>
            <a:spLocks noGrp="1"/>
          </p:cNvSpPr>
          <p:nvPr>
            <p:ph type="title"/>
          </p:nvPr>
        </p:nvSpPr>
        <p:spPr/>
        <p:txBody>
          <a:bodyPr>
            <a:normAutofit/>
          </a:bodyPr>
          <a:lstStyle/>
          <a:p>
            <a:pPr algn="ct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What are some benefits and risks associated with artificial selection of agricultural crops?</a:t>
            </a:r>
            <a:endParaRPr lang="en-CA" sz="4400" dirty="0"/>
          </a:p>
        </p:txBody>
      </p:sp>
      <p:sp>
        <p:nvSpPr>
          <p:cNvPr id="3" name="Content Placeholder 2">
            <a:extLst>
              <a:ext uri="{FF2B5EF4-FFF2-40B4-BE49-F238E27FC236}">
                <a16:creationId xmlns:a16="http://schemas.microsoft.com/office/drawing/2014/main" id="{7ADFC5DA-090D-969D-DC17-98A6822B8D07}"/>
              </a:ext>
            </a:extLst>
          </p:cNvPr>
          <p:cNvSpPr>
            <a:spLocks noGrp="1"/>
          </p:cNvSpPr>
          <p:nvPr>
            <p:ph idx="1"/>
          </p:nvPr>
        </p:nvSpPr>
        <p:spPr/>
        <p:txBody>
          <a:bodyPr/>
          <a:lstStyle/>
          <a:p>
            <a:r>
              <a:rPr lang="en-CA" dirty="0"/>
              <a:t>Benefits- </a:t>
            </a:r>
            <a:r>
              <a:rPr lang="en-CA" dirty="0">
                <a:solidFill>
                  <a:srgbClr val="FF0000"/>
                </a:solidFill>
              </a:rPr>
              <a:t>Plants can grow larger and have more desirable traits and survive longer.</a:t>
            </a:r>
          </a:p>
          <a:p>
            <a:endParaRPr lang="en-CA" dirty="0"/>
          </a:p>
          <a:p>
            <a:r>
              <a:rPr lang="en-CA" dirty="0"/>
              <a:t>Risks-</a:t>
            </a:r>
            <a:r>
              <a:rPr lang="en-CA" dirty="0">
                <a:solidFill>
                  <a:srgbClr val="FF0000"/>
                </a:solidFill>
              </a:rPr>
              <a:t> Plants may have an increased risk of genetic diseases. Less variability also leads to less resilient crops to sickness or pests. </a:t>
            </a:r>
          </a:p>
        </p:txBody>
      </p:sp>
      <p:sp>
        <p:nvSpPr>
          <p:cNvPr id="4" name="Slide Number Placeholder 3">
            <a:extLst>
              <a:ext uri="{FF2B5EF4-FFF2-40B4-BE49-F238E27FC236}">
                <a16:creationId xmlns:a16="http://schemas.microsoft.com/office/drawing/2014/main" id="{C636CF84-7117-81C2-863A-F2B90352F501}"/>
              </a:ext>
            </a:extLst>
          </p:cNvPr>
          <p:cNvSpPr>
            <a:spLocks noGrp="1"/>
          </p:cNvSpPr>
          <p:nvPr>
            <p:ph type="sldNum" sz="quarter" idx="12"/>
          </p:nvPr>
        </p:nvSpPr>
        <p:spPr/>
        <p:txBody>
          <a:bodyPr/>
          <a:lstStyle/>
          <a:p>
            <a:fld id="{9CD8D479-8942-46E8-A226-A4E01F7A105C}" type="slidenum">
              <a:rPr lang="en-CA" smtClean="0"/>
              <a:t>111</a:t>
            </a:fld>
            <a:endParaRPr lang="en-CA"/>
          </a:p>
        </p:txBody>
      </p:sp>
      <p:sp>
        <p:nvSpPr>
          <p:cNvPr id="5" name="Date Placeholder 4">
            <a:extLst>
              <a:ext uri="{FF2B5EF4-FFF2-40B4-BE49-F238E27FC236}">
                <a16:creationId xmlns:a16="http://schemas.microsoft.com/office/drawing/2014/main" id="{FE9A413D-B8FC-030B-74E1-47AFBAE2126E}"/>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8390C6DF-D3D6-6F00-5AEC-F502B3336FB7}"/>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6272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0D71-FE89-431F-89A0-D13039A09893}"/>
              </a:ext>
            </a:extLst>
          </p:cNvPr>
          <p:cNvSpPr>
            <a:spLocks noGrp="1"/>
          </p:cNvSpPr>
          <p:nvPr>
            <p:ph type="title"/>
          </p:nvPr>
        </p:nvSpPr>
        <p:spPr/>
        <p:txBody>
          <a:bodyPr/>
          <a:lstStyle/>
          <a:p>
            <a:r>
              <a:rPr lang="en-US" dirty="0"/>
              <a:t>Natural Versus Artificial</a:t>
            </a:r>
          </a:p>
        </p:txBody>
      </p:sp>
      <p:pic>
        <p:nvPicPr>
          <p:cNvPr id="7" name="Content Placeholder 6">
            <a:extLst>
              <a:ext uri="{FF2B5EF4-FFF2-40B4-BE49-F238E27FC236}">
                <a16:creationId xmlns:a16="http://schemas.microsoft.com/office/drawing/2014/main" id="{BFA2F75A-EF77-4A35-8C9C-674FBEE3025E}"/>
              </a:ext>
            </a:extLst>
          </p:cNvPr>
          <p:cNvPicPr>
            <a:picLocks noGrp="1" noChangeAspect="1"/>
          </p:cNvPicPr>
          <p:nvPr>
            <p:ph idx="1"/>
          </p:nvPr>
        </p:nvPicPr>
        <p:blipFill rotWithShape="1">
          <a:blip r:embed="rId2"/>
          <a:srcRect b="37120"/>
          <a:stretch/>
        </p:blipFill>
        <p:spPr>
          <a:xfrm>
            <a:off x="1637716" y="1911720"/>
            <a:ext cx="8170479" cy="3699251"/>
          </a:xfrm>
          <a:prstGeom prst="rect">
            <a:avLst/>
          </a:prstGeom>
        </p:spPr>
      </p:pic>
      <p:sp>
        <p:nvSpPr>
          <p:cNvPr id="4" name="Slide Number Placeholder 3">
            <a:extLst>
              <a:ext uri="{FF2B5EF4-FFF2-40B4-BE49-F238E27FC236}">
                <a16:creationId xmlns:a16="http://schemas.microsoft.com/office/drawing/2014/main" id="{6BDA21CA-92D6-41AF-BF59-E8A39B5C6BBB}"/>
              </a:ext>
            </a:extLst>
          </p:cNvPr>
          <p:cNvSpPr>
            <a:spLocks noGrp="1"/>
          </p:cNvSpPr>
          <p:nvPr>
            <p:ph type="sldNum" sz="quarter" idx="12"/>
          </p:nvPr>
        </p:nvSpPr>
        <p:spPr/>
        <p:txBody>
          <a:bodyPr/>
          <a:lstStyle/>
          <a:p>
            <a:fld id="{9CD8D479-8942-46E8-A226-A4E01F7A105C}" type="slidenum">
              <a:rPr lang="en-US" smtClean="0"/>
              <a:t>112</a:t>
            </a:fld>
            <a:endParaRPr lang="en-US"/>
          </a:p>
        </p:txBody>
      </p:sp>
      <p:sp>
        <p:nvSpPr>
          <p:cNvPr id="5" name="Date Placeholder 4">
            <a:extLst>
              <a:ext uri="{FF2B5EF4-FFF2-40B4-BE49-F238E27FC236}">
                <a16:creationId xmlns:a16="http://schemas.microsoft.com/office/drawing/2014/main" id="{179BEF61-BA51-4AED-A6BB-0E7393ADA65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FE151F3-867D-44CC-B185-EF66506FA7F9}"/>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0169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3A82-F1AF-820D-E946-0885ADE14627}"/>
              </a:ext>
            </a:extLst>
          </p:cNvPr>
          <p:cNvSpPr>
            <a:spLocks noGrp="1"/>
          </p:cNvSpPr>
          <p:nvPr>
            <p:ph type="title"/>
          </p:nvPr>
        </p:nvSpPr>
        <p:spPr/>
        <p:txBody>
          <a:bodyPr/>
          <a:lstStyle/>
          <a:p>
            <a:r>
              <a:rPr lang="en-CA" dirty="0"/>
              <a:t>Questions</a:t>
            </a:r>
          </a:p>
        </p:txBody>
      </p:sp>
      <p:sp>
        <p:nvSpPr>
          <p:cNvPr id="3" name="Content Placeholder 2">
            <a:extLst>
              <a:ext uri="{FF2B5EF4-FFF2-40B4-BE49-F238E27FC236}">
                <a16:creationId xmlns:a16="http://schemas.microsoft.com/office/drawing/2014/main" id="{89C3152D-53C8-DE30-3460-94F10D896DAC}"/>
              </a:ext>
            </a:extLst>
          </p:cNvPr>
          <p:cNvSpPr>
            <a:spLocks noGrp="1"/>
          </p:cNvSpPr>
          <p:nvPr>
            <p:ph idx="1"/>
          </p:nvPr>
        </p:nvSpPr>
        <p:spPr/>
        <p:txBody>
          <a:bodyPr>
            <a:normAutofit/>
          </a:bodyPr>
          <a:lstStyle/>
          <a:p>
            <a:r>
              <a:rPr lang="en-US" dirty="0"/>
              <a:t>Questions</a:t>
            </a:r>
          </a:p>
          <a:p>
            <a:r>
              <a:rPr lang="en-US" dirty="0"/>
              <a:t>1.	For each of the organisms listed below, identify two or three traits that may have been selectively bred for.  (Hint: think of what each organism is used for.)</a:t>
            </a:r>
          </a:p>
          <a:p>
            <a:endParaRPr lang="en-US" dirty="0"/>
          </a:p>
          <a:p>
            <a:r>
              <a:rPr lang="en-US" dirty="0"/>
              <a:t>a.	sheep			</a:t>
            </a:r>
          </a:p>
          <a:p>
            <a:r>
              <a:rPr lang="en-US" dirty="0"/>
              <a:t>b.	corn</a:t>
            </a:r>
          </a:p>
          <a:p>
            <a:r>
              <a:rPr lang="en-US" dirty="0"/>
              <a:t>c.	apples</a:t>
            </a:r>
          </a:p>
          <a:p>
            <a:r>
              <a:rPr lang="en-US" dirty="0"/>
              <a:t>d.	mandarin oranges</a:t>
            </a:r>
          </a:p>
          <a:p>
            <a:r>
              <a:rPr lang="en-US" dirty="0"/>
              <a:t>e.	cows</a:t>
            </a:r>
          </a:p>
          <a:p>
            <a:r>
              <a:rPr lang="en-US" dirty="0"/>
              <a:t>f.	chickens</a:t>
            </a:r>
          </a:p>
          <a:p>
            <a:endParaRPr lang="en-US" dirty="0"/>
          </a:p>
          <a:p>
            <a:endParaRPr lang="en-CA" dirty="0"/>
          </a:p>
        </p:txBody>
      </p:sp>
      <p:sp>
        <p:nvSpPr>
          <p:cNvPr id="4" name="Slide Number Placeholder 3">
            <a:extLst>
              <a:ext uri="{FF2B5EF4-FFF2-40B4-BE49-F238E27FC236}">
                <a16:creationId xmlns:a16="http://schemas.microsoft.com/office/drawing/2014/main" id="{30BFE6B2-F1BD-3959-9CB1-5511FFEA60D7}"/>
              </a:ext>
            </a:extLst>
          </p:cNvPr>
          <p:cNvSpPr>
            <a:spLocks noGrp="1"/>
          </p:cNvSpPr>
          <p:nvPr>
            <p:ph type="sldNum" sz="quarter" idx="12"/>
          </p:nvPr>
        </p:nvSpPr>
        <p:spPr/>
        <p:txBody>
          <a:bodyPr/>
          <a:lstStyle/>
          <a:p>
            <a:fld id="{9CD8D479-8942-46E8-A226-A4E01F7A105C}" type="slidenum">
              <a:rPr lang="en-CA" smtClean="0"/>
              <a:t>113</a:t>
            </a:fld>
            <a:endParaRPr lang="en-CA"/>
          </a:p>
        </p:txBody>
      </p:sp>
      <p:sp>
        <p:nvSpPr>
          <p:cNvPr id="5" name="Date Placeholder 4">
            <a:extLst>
              <a:ext uri="{FF2B5EF4-FFF2-40B4-BE49-F238E27FC236}">
                <a16:creationId xmlns:a16="http://schemas.microsoft.com/office/drawing/2014/main" id="{57DC0A2D-2388-11C5-8BBA-8F7C738E6C36}"/>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96373E4F-CD58-8FD7-E5D7-70B400BFD5F3}"/>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891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F7E4-345D-4BEA-3ABE-FF06B291EB35}"/>
              </a:ext>
            </a:extLst>
          </p:cNvPr>
          <p:cNvSpPr>
            <a:spLocks noGrp="1"/>
          </p:cNvSpPr>
          <p:nvPr>
            <p:ph type="title"/>
          </p:nvPr>
        </p:nvSpPr>
        <p:spPr/>
        <p:txBody>
          <a:bodyPr/>
          <a:lstStyle/>
          <a:p>
            <a:r>
              <a:rPr lang="en-CA" dirty="0"/>
              <a:t>Video</a:t>
            </a:r>
          </a:p>
        </p:txBody>
      </p:sp>
      <p:sp>
        <p:nvSpPr>
          <p:cNvPr id="3" name="Content Placeholder 2">
            <a:extLst>
              <a:ext uri="{FF2B5EF4-FFF2-40B4-BE49-F238E27FC236}">
                <a16:creationId xmlns:a16="http://schemas.microsoft.com/office/drawing/2014/main" id="{B7A793A1-4F98-1A73-BBB9-050D082B1A5B}"/>
              </a:ext>
            </a:extLst>
          </p:cNvPr>
          <p:cNvSpPr>
            <a:spLocks noGrp="1"/>
          </p:cNvSpPr>
          <p:nvPr>
            <p:ph idx="1"/>
          </p:nvPr>
        </p:nvSpPr>
        <p:spPr/>
        <p:txBody>
          <a:bodyPr/>
          <a:lstStyle/>
          <a:p>
            <a:r>
              <a:rPr lang="en-CA" dirty="0">
                <a:hlinkClick r:id="rId2"/>
              </a:rPr>
              <a:t>https://www.youtube.com/watch?v=fHS-OY9XDZc</a:t>
            </a:r>
            <a:r>
              <a:rPr lang="en-CA" dirty="0"/>
              <a:t> (5 mins)</a:t>
            </a:r>
          </a:p>
          <a:p>
            <a:r>
              <a:rPr lang="en-CA" dirty="0">
                <a:hlinkClick r:id="rId3"/>
              </a:rPr>
              <a:t>https://www.youtube.com/watch?v=9hzWbTpxME8</a:t>
            </a:r>
            <a:r>
              <a:rPr lang="en-CA" dirty="0"/>
              <a:t> (3 Mins)</a:t>
            </a:r>
          </a:p>
        </p:txBody>
      </p:sp>
      <p:sp>
        <p:nvSpPr>
          <p:cNvPr id="4" name="Slide Number Placeholder 3">
            <a:extLst>
              <a:ext uri="{FF2B5EF4-FFF2-40B4-BE49-F238E27FC236}">
                <a16:creationId xmlns:a16="http://schemas.microsoft.com/office/drawing/2014/main" id="{9FAD4A78-AEB3-C34B-989C-28B3DEDDFF91}"/>
              </a:ext>
            </a:extLst>
          </p:cNvPr>
          <p:cNvSpPr>
            <a:spLocks noGrp="1"/>
          </p:cNvSpPr>
          <p:nvPr>
            <p:ph type="sldNum" sz="quarter" idx="12"/>
          </p:nvPr>
        </p:nvSpPr>
        <p:spPr/>
        <p:txBody>
          <a:bodyPr/>
          <a:lstStyle/>
          <a:p>
            <a:fld id="{9CD8D479-8942-46E8-A226-A4E01F7A105C}" type="slidenum">
              <a:rPr lang="en-CA" smtClean="0"/>
              <a:t>114</a:t>
            </a:fld>
            <a:endParaRPr lang="en-CA"/>
          </a:p>
        </p:txBody>
      </p:sp>
      <p:sp>
        <p:nvSpPr>
          <p:cNvPr id="5" name="Date Placeholder 4">
            <a:extLst>
              <a:ext uri="{FF2B5EF4-FFF2-40B4-BE49-F238E27FC236}">
                <a16:creationId xmlns:a16="http://schemas.microsoft.com/office/drawing/2014/main" id="{C3249836-8AE8-D5DE-6950-829A8F084F6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2526ED09-B809-E9E4-59D2-4F3D8C7EAA44}"/>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240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41CC-7AC1-45FE-ABAF-FDE316E398B2}"/>
              </a:ext>
            </a:extLst>
          </p:cNvPr>
          <p:cNvSpPr>
            <a:spLocks noGrp="1"/>
          </p:cNvSpPr>
          <p:nvPr>
            <p:ph type="title"/>
          </p:nvPr>
        </p:nvSpPr>
        <p:spPr/>
        <p:txBody>
          <a:bodyPr/>
          <a:lstStyle/>
          <a:p>
            <a:r>
              <a:rPr lang="en-US" dirty="0"/>
              <a:t>Videos Genes</a:t>
            </a:r>
          </a:p>
        </p:txBody>
      </p:sp>
      <p:sp>
        <p:nvSpPr>
          <p:cNvPr id="3" name="Content Placeholder 2">
            <a:extLst>
              <a:ext uri="{FF2B5EF4-FFF2-40B4-BE49-F238E27FC236}">
                <a16:creationId xmlns:a16="http://schemas.microsoft.com/office/drawing/2014/main" id="{B5930C8A-15E6-4642-90A0-326A7757966C}"/>
              </a:ext>
            </a:extLst>
          </p:cNvPr>
          <p:cNvSpPr>
            <a:spLocks noGrp="1"/>
          </p:cNvSpPr>
          <p:nvPr>
            <p:ph idx="1"/>
          </p:nvPr>
        </p:nvSpPr>
        <p:spPr/>
        <p:txBody>
          <a:bodyPr/>
          <a:lstStyle/>
          <a:p>
            <a:r>
              <a:rPr lang="en-US" dirty="0">
                <a:hlinkClick r:id="rId2"/>
              </a:rPr>
              <a:t>Genetic Engineering </a:t>
            </a:r>
            <a:r>
              <a:rPr lang="en-US" dirty="0">
                <a:hlinkClick r:id="rId3"/>
              </a:rPr>
              <a:t>–</a:t>
            </a:r>
            <a:r>
              <a:rPr lang="en-US" dirty="0">
                <a:hlinkClick r:id="rId2"/>
              </a:rPr>
              <a:t> YouTube</a:t>
            </a:r>
            <a:r>
              <a:rPr lang="en-US" dirty="0"/>
              <a:t> (8 mins)</a:t>
            </a:r>
            <a:endParaRPr lang="en-US" dirty="0">
              <a:hlinkClick r:id="rId3"/>
            </a:endParaRPr>
          </a:p>
          <a:p>
            <a:r>
              <a:rPr lang="en-US" dirty="0">
                <a:hlinkClick r:id="rId3"/>
              </a:rPr>
              <a:t>https://www.youtube.com/watch?v=kAtd9X29SdQ</a:t>
            </a:r>
            <a:r>
              <a:rPr lang="en-US" dirty="0"/>
              <a:t> (Gene Therapy (4 mins))</a:t>
            </a:r>
          </a:p>
          <a:p>
            <a:r>
              <a:rPr lang="en-US" dirty="0">
                <a:hlinkClick r:id="rId4"/>
              </a:rPr>
              <a:t>Are GMOs Good or Bad? Genetic Engineering &amp; Our Food – YouTube</a:t>
            </a:r>
            <a:r>
              <a:rPr lang="en-US" dirty="0"/>
              <a:t> (10 mins)</a:t>
            </a:r>
          </a:p>
        </p:txBody>
      </p:sp>
      <p:sp>
        <p:nvSpPr>
          <p:cNvPr id="4" name="Slide Number Placeholder 3">
            <a:extLst>
              <a:ext uri="{FF2B5EF4-FFF2-40B4-BE49-F238E27FC236}">
                <a16:creationId xmlns:a16="http://schemas.microsoft.com/office/drawing/2014/main" id="{A53CE569-52C0-438F-9D1B-5547DCFCE695}"/>
              </a:ext>
            </a:extLst>
          </p:cNvPr>
          <p:cNvSpPr>
            <a:spLocks noGrp="1"/>
          </p:cNvSpPr>
          <p:nvPr>
            <p:ph type="sldNum" sz="quarter" idx="12"/>
          </p:nvPr>
        </p:nvSpPr>
        <p:spPr/>
        <p:txBody>
          <a:bodyPr/>
          <a:lstStyle/>
          <a:p>
            <a:fld id="{9CD8D479-8942-46E8-A226-A4E01F7A105C}" type="slidenum">
              <a:rPr lang="en-US" smtClean="0"/>
              <a:t>115</a:t>
            </a:fld>
            <a:endParaRPr lang="en-US"/>
          </a:p>
        </p:txBody>
      </p:sp>
      <p:sp>
        <p:nvSpPr>
          <p:cNvPr id="5" name="Date Placeholder 4">
            <a:extLst>
              <a:ext uri="{FF2B5EF4-FFF2-40B4-BE49-F238E27FC236}">
                <a16:creationId xmlns:a16="http://schemas.microsoft.com/office/drawing/2014/main" id="{AD4D35E9-62DF-41DE-9527-DB945763CC54}"/>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6E61452-70DD-4868-AAAD-9EB8B6CF03FB}"/>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1378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0033-BA01-3BC9-B001-588299032D83}"/>
              </a:ext>
            </a:extLst>
          </p:cNvPr>
          <p:cNvSpPr>
            <a:spLocks noGrp="1"/>
          </p:cNvSpPr>
          <p:nvPr>
            <p:ph type="title"/>
          </p:nvPr>
        </p:nvSpPr>
        <p:spPr/>
        <p:txBody>
          <a:bodyPr/>
          <a:lstStyle/>
          <a:p>
            <a:r>
              <a:rPr lang="en-CA" dirty="0"/>
              <a:t>Dominant X-Linked </a:t>
            </a:r>
          </a:p>
        </p:txBody>
      </p:sp>
      <p:sp>
        <p:nvSpPr>
          <p:cNvPr id="3" name="Content Placeholder 2">
            <a:extLst>
              <a:ext uri="{FF2B5EF4-FFF2-40B4-BE49-F238E27FC236}">
                <a16:creationId xmlns:a16="http://schemas.microsoft.com/office/drawing/2014/main" id="{D60D8DE7-ACA3-BBB9-4912-8D92F98111DB}"/>
              </a:ext>
            </a:extLst>
          </p:cNvPr>
          <p:cNvSpPr>
            <a:spLocks noGrp="1"/>
          </p:cNvSpPr>
          <p:nvPr>
            <p:ph sz="half" idx="1"/>
          </p:nvPr>
        </p:nvSpPr>
        <p:spPr>
          <a:xfrm>
            <a:off x="1409700" y="1556281"/>
            <a:ext cx="10264140" cy="4620682"/>
          </a:xfrm>
        </p:spPr>
        <p:txBody>
          <a:bodyPr/>
          <a:lstStyle/>
          <a:p>
            <a:r>
              <a:rPr lang="en-US" b="0" i="0" dirty="0">
                <a:effectLst/>
                <a:latin typeface="Google Sans"/>
              </a:rPr>
              <a:t>Rett syndrome is a severe condition of the nervous system. It is almost only seen in females and affects all body movement. Rett syndrome may cause speech problems (such as inability to learn to speak, or loss of speech), difficulty walking or loss of the ability to walk, and loss of purposeful hand use.</a:t>
            </a:r>
            <a:endParaRPr lang="en-CA" dirty="0"/>
          </a:p>
        </p:txBody>
      </p:sp>
      <p:sp>
        <p:nvSpPr>
          <p:cNvPr id="4" name="Content Placeholder 3">
            <a:extLst>
              <a:ext uri="{FF2B5EF4-FFF2-40B4-BE49-F238E27FC236}">
                <a16:creationId xmlns:a16="http://schemas.microsoft.com/office/drawing/2014/main" id="{A340C816-B3E2-DFC9-2304-52AE7C77CC77}"/>
              </a:ext>
            </a:extLst>
          </p:cNvPr>
          <p:cNvSpPr>
            <a:spLocks noGrp="1"/>
          </p:cNvSpPr>
          <p:nvPr>
            <p:ph sz="half" idx="2"/>
          </p:nvPr>
        </p:nvSpPr>
        <p:spPr>
          <a:xfrm>
            <a:off x="2674555" y="3362012"/>
            <a:ext cx="6842890" cy="1009220"/>
          </a:xfrm>
          <a:solidFill>
            <a:schemeClr val="accent1"/>
          </a:solidFill>
          <a:ln>
            <a:solidFill>
              <a:schemeClr val="accent1"/>
            </a:solidFill>
          </a:ln>
        </p:spPr>
        <p:txBody>
          <a:bodyPr/>
          <a:lstStyle/>
          <a:p>
            <a:pPr marL="0" indent="0">
              <a:buNone/>
            </a:pPr>
            <a:r>
              <a:rPr lang="en-CA" dirty="0">
                <a:solidFill>
                  <a:schemeClr val="bg1"/>
                </a:solidFill>
              </a:rPr>
              <a:t>Why are Dominant X-Linked Disorders most common in females and not males? </a:t>
            </a:r>
          </a:p>
        </p:txBody>
      </p:sp>
      <p:sp>
        <p:nvSpPr>
          <p:cNvPr id="5" name="Slide Number Placeholder 4">
            <a:extLst>
              <a:ext uri="{FF2B5EF4-FFF2-40B4-BE49-F238E27FC236}">
                <a16:creationId xmlns:a16="http://schemas.microsoft.com/office/drawing/2014/main" id="{5FE386D0-F763-5947-8757-69F94A3A3B62}"/>
              </a:ext>
            </a:extLst>
          </p:cNvPr>
          <p:cNvSpPr>
            <a:spLocks noGrp="1"/>
          </p:cNvSpPr>
          <p:nvPr>
            <p:ph type="sldNum" sz="quarter" idx="12"/>
          </p:nvPr>
        </p:nvSpPr>
        <p:spPr/>
        <p:txBody>
          <a:bodyPr/>
          <a:lstStyle/>
          <a:p>
            <a:fld id="{9CD8D479-8942-46E8-A226-A4E01F7A105C}" type="slidenum">
              <a:rPr lang="en-CA" smtClean="0"/>
              <a:t>12</a:t>
            </a:fld>
            <a:endParaRPr lang="en-CA"/>
          </a:p>
        </p:txBody>
      </p:sp>
      <p:sp>
        <p:nvSpPr>
          <p:cNvPr id="6" name="Date Placeholder 5">
            <a:extLst>
              <a:ext uri="{FF2B5EF4-FFF2-40B4-BE49-F238E27FC236}">
                <a16:creationId xmlns:a16="http://schemas.microsoft.com/office/drawing/2014/main" id="{56431446-5319-1FFA-7BC2-78D987BD4BCE}"/>
              </a:ext>
            </a:extLst>
          </p:cNvPr>
          <p:cNvSpPr>
            <a:spLocks noGrp="1"/>
          </p:cNvSpPr>
          <p:nvPr>
            <p:ph type="dt" sz="half" idx="10"/>
          </p:nvPr>
        </p:nvSpPr>
        <p:spPr/>
        <p:txBody>
          <a:bodyPr/>
          <a:lstStyle/>
          <a:p>
            <a:fld id="{93A66BA0-BF77-43AC-894A-20AD8220B887}" type="datetime1">
              <a:rPr lang="en-US" smtClean="0"/>
              <a:pPr/>
              <a:t>3/10/2024</a:t>
            </a:fld>
            <a:endParaRPr lang="en-US" dirty="0"/>
          </a:p>
        </p:txBody>
      </p:sp>
      <p:sp>
        <p:nvSpPr>
          <p:cNvPr id="7" name="Footer Placeholder 6">
            <a:extLst>
              <a:ext uri="{FF2B5EF4-FFF2-40B4-BE49-F238E27FC236}">
                <a16:creationId xmlns:a16="http://schemas.microsoft.com/office/drawing/2014/main" id="{AB327630-C2D1-53F1-8412-502704060870}"/>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65997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0033-BA01-3BC9-B001-588299032D83}"/>
              </a:ext>
            </a:extLst>
          </p:cNvPr>
          <p:cNvSpPr>
            <a:spLocks noGrp="1"/>
          </p:cNvSpPr>
          <p:nvPr>
            <p:ph type="title"/>
          </p:nvPr>
        </p:nvSpPr>
        <p:spPr/>
        <p:txBody>
          <a:bodyPr/>
          <a:lstStyle/>
          <a:p>
            <a:r>
              <a:rPr lang="en-CA" dirty="0"/>
              <a:t>Dominant X-Linked </a:t>
            </a:r>
          </a:p>
        </p:txBody>
      </p:sp>
      <p:sp>
        <p:nvSpPr>
          <p:cNvPr id="3" name="Content Placeholder 2">
            <a:extLst>
              <a:ext uri="{FF2B5EF4-FFF2-40B4-BE49-F238E27FC236}">
                <a16:creationId xmlns:a16="http://schemas.microsoft.com/office/drawing/2014/main" id="{D60D8DE7-ACA3-BBB9-4912-8D92F98111DB}"/>
              </a:ext>
            </a:extLst>
          </p:cNvPr>
          <p:cNvSpPr>
            <a:spLocks noGrp="1"/>
          </p:cNvSpPr>
          <p:nvPr>
            <p:ph sz="half" idx="1"/>
          </p:nvPr>
        </p:nvSpPr>
        <p:spPr>
          <a:xfrm>
            <a:off x="1409700" y="1556281"/>
            <a:ext cx="10264140" cy="4620682"/>
          </a:xfrm>
        </p:spPr>
        <p:txBody>
          <a:bodyPr>
            <a:normAutofit/>
          </a:bodyPr>
          <a:lstStyle/>
          <a:p>
            <a:r>
              <a:rPr lang="en-US" b="0" i="0" dirty="0">
                <a:effectLst/>
                <a:latin typeface="Google Sans"/>
              </a:rPr>
              <a:t>Rett syndrome is a severe condition of the nervous system. It is almost only seen in females and affects all body movement. Rett syndrome may cause speech problems (such as inability to learn to speak, or loss of speech), difficulty walking or loss of the ability to walk, and loss of purposeful hand use.</a:t>
            </a:r>
          </a:p>
          <a:p>
            <a:endParaRPr lang="en-US" dirty="0">
              <a:latin typeface="Google Sans"/>
            </a:endParaRPr>
          </a:p>
          <a:p>
            <a:endParaRPr lang="en-US" dirty="0">
              <a:latin typeface="Google Sans"/>
            </a:endParaRPr>
          </a:p>
          <a:p>
            <a:endParaRPr lang="en-US" dirty="0">
              <a:latin typeface="Google Sans"/>
            </a:endParaRPr>
          </a:p>
          <a:p>
            <a:endParaRPr lang="en-US" dirty="0">
              <a:latin typeface="Google Sans"/>
            </a:endParaRPr>
          </a:p>
          <a:p>
            <a:pPr marL="283464" lvl="1" indent="0" algn="ctr">
              <a:buNone/>
            </a:pPr>
            <a:r>
              <a:rPr lang="en-CA" dirty="0">
                <a:solidFill>
                  <a:srgbClr val="FF0000"/>
                </a:solidFill>
                <a:latin typeface="Google Sans"/>
              </a:rPr>
              <a:t>Because Females have 2 X chromosomes and males only have 1. </a:t>
            </a:r>
            <a:endParaRPr lang="en-US" dirty="0">
              <a:solidFill>
                <a:srgbClr val="FF0000"/>
              </a:solidFill>
              <a:latin typeface="Google Sans"/>
            </a:endParaRPr>
          </a:p>
        </p:txBody>
      </p:sp>
      <p:sp>
        <p:nvSpPr>
          <p:cNvPr id="4" name="Content Placeholder 3">
            <a:extLst>
              <a:ext uri="{FF2B5EF4-FFF2-40B4-BE49-F238E27FC236}">
                <a16:creationId xmlns:a16="http://schemas.microsoft.com/office/drawing/2014/main" id="{A340C816-B3E2-DFC9-2304-52AE7C77CC77}"/>
              </a:ext>
            </a:extLst>
          </p:cNvPr>
          <p:cNvSpPr>
            <a:spLocks noGrp="1"/>
          </p:cNvSpPr>
          <p:nvPr>
            <p:ph sz="half" idx="2"/>
          </p:nvPr>
        </p:nvSpPr>
        <p:spPr>
          <a:xfrm>
            <a:off x="3120325" y="3362012"/>
            <a:ext cx="6842890" cy="1009220"/>
          </a:xfrm>
          <a:solidFill>
            <a:schemeClr val="accent1"/>
          </a:solidFill>
          <a:ln>
            <a:solidFill>
              <a:schemeClr val="accent1"/>
            </a:solidFill>
          </a:ln>
        </p:spPr>
        <p:txBody>
          <a:bodyPr>
            <a:normAutofit/>
          </a:bodyPr>
          <a:lstStyle/>
          <a:p>
            <a:pPr marL="0" indent="0">
              <a:buNone/>
            </a:pPr>
            <a:r>
              <a:rPr lang="en-CA" dirty="0">
                <a:solidFill>
                  <a:schemeClr val="bg1"/>
                </a:solidFill>
              </a:rPr>
              <a:t>Why are Dominant X-Linked Disorders most common in females and not males? </a:t>
            </a:r>
          </a:p>
          <a:p>
            <a:pPr marL="0" indent="0">
              <a:buNone/>
            </a:pPr>
            <a:endParaRPr lang="en-CA" dirty="0">
              <a:solidFill>
                <a:schemeClr val="bg1"/>
              </a:solidFill>
            </a:endParaRPr>
          </a:p>
        </p:txBody>
      </p:sp>
      <p:sp>
        <p:nvSpPr>
          <p:cNvPr id="5" name="Slide Number Placeholder 4">
            <a:extLst>
              <a:ext uri="{FF2B5EF4-FFF2-40B4-BE49-F238E27FC236}">
                <a16:creationId xmlns:a16="http://schemas.microsoft.com/office/drawing/2014/main" id="{5FE386D0-F763-5947-8757-69F94A3A3B62}"/>
              </a:ext>
            </a:extLst>
          </p:cNvPr>
          <p:cNvSpPr>
            <a:spLocks noGrp="1"/>
          </p:cNvSpPr>
          <p:nvPr>
            <p:ph type="sldNum" sz="quarter" idx="12"/>
          </p:nvPr>
        </p:nvSpPr>
        <p:spPr/>
        <p:txBody>
          <a:bodyPr/>
          <a:lstStyle/>
          <a:p>
            <a:fld id="{9CD8D479-8942-46E8-A226-A4E01F7A105C}" type="slidenum">
              <a:rPr lang="en-CA" smtClean="0"/>
              <a:t>13</a:t>
            </a:fld>
            <a:endParaRPr lang="en-CA"/>
          </a:p>
        </p:txBody>
      </p:sp>
      <p:sp>
        <p:nvSpPr>
          <p:cNvPr id="6" name="Date Placeholder 5">
            <a:extLst>
              <a:ext uri="{FF2B5EF4-FFF2-40B4-BE49-F238E27FC236}">
                <a16:creationId xmlns:a16="http://schemas.microsoft.com/office/drawing/2014/main" id="{56431446-5319-1FFA-7BC2-78D987BD4BCE}"/>
              </a:ext>
            </a:extLst>
          </p:cNvPr>
          <p:cNvSpPr>
            <a:spLocks noGrp="1"/>
          </p:cNvSpPr>
          <p:nvPr>
            <p:ph type="dt" sz="half" idx="10"/>
          </p:nvPr>
        </p:nvSpPr>
        <p:spPr/>
        <p:txBody>
          <a:bodyPr/>
          <a:lstStyle/>
          <a:p>
            <a:fld id="{93A66BA0-BF77-43AC-894A-20AD8220B887}" type="datetime1">
              <a:rPr lang="en-US" smtClean="0"/>
              <a:pPr/>
              <a:t>3/10/2024</a:t>
            </a:fld>
            <a:endParaRPr lang="en-US" dirty="0"/>
          </a:p>
        </p:txBody>
      </p:sp>
      <p:sp>
        <p:nvSpPr>
          <p:cNvPr id="7" name="Footer Placeholder 6">
            <a:extLst>
              <a:ext uri="{FF2B5EF4-FFF2-40B4-BE49-F238E27FC236}">
                <a16:creationId xmlns:a16="http://schemas.microsoft.com/office/drawing/2014/main" id="{AB327630-C2D1-53F1-8412-502704060870}"/>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5539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BFEF-2D4C-19CB-8729-DCFEB92790B5}"/>
              </a:ext>
            </a:extLst>
          </p:cNvPr>
          <p:cNvSpPr>
            <a:spLocks noGrp="1"/>
          </p:cNvSpPr>
          <p:nvPr>
            <p:ph type="title"/>
          </p:nvPr>
        </p:nvSpPr>
        <p:spPr>
          <a:xfrm>
            <a:off x="1410026" y="276087"/>
            <a:ext cx="9371949" cy="1183566"/>
          </a:xfrm>
        </p:spPr>
        <p:txBody>
          <a:bodyPr anchor="b">
            <a:normAutofit/>
          </a:bodyPr>
          <a:lstStyle/>
          <a:p>
            <a:r>
              <a:rPr lang="en-CA" dirty="0"/>
              <a:t>X-Linked Recessive Traits</a:t>
            </a:r>
          </a:p>
        </p:txBody>
      </p:sp>
      <p:sp>
        <p:nvSpPr>
          <p:cNvPr id="12" name="Content Placeholder 2">
            <a:extLst>
              <a:ext uri="{FF2B5EF4-FFF2-40B4-BE49-F238E27FC236}">
                <a16:creationId xmlns:a16="http://schemas.microsoft.com/office/drawing/2014/main" id="{67E3D2E4-3CFD-EFF6-1DC6-3F8D30A33C44}"/>
              </a:ext>
            </a:extLst>
          </p:cNvPr>
          <p:cNvSpPr>
            <a:spLocks noGrp="1"/>
          </p:cNvSpPr>
          <p:nvPr>
            <p:ph sz="half" idx="1"/>
          </p:nvPr>
        </p:nvSpPr>
        <p:spPr>
          <a:xfrm>
            <a:off x="1409700" y="1556281"/>
            <a:ext cx="4610099" cy="4620682"/>
          </a:xfrm>
        </p:spPr>
        <p:txBody>
          <a:bodyPr/>
          <a:lstStyle/>
          <a:p>
            <a:r>
              <a:rPr lang="en-US" dirty="0">
                <a:solidFill>
                  <a:srgbClr val="FF0000"/>
                </a:solidFill>
              </a:rPr>
              <a:t>Females</a:t>
            </a:r>
            <a:r>
              <a:rPr lang="en-US" dirty="0"/>
              <a:t> can be carriers of X-Linked recessive traits but not be affected.</a:t>
            </a:r>
          </a:p>
          <a:p>
            <a:r>
              <a:rPr lang="en-US" dirty="0"/>
              <a:t> It is rare for females to express X-Linked-Recessive Traits. </a:t>
            </a:r>
          </a:p>
          <a:p>
            <a:r>
              <a:rPr lang="en-US" dirty="0"/>
              <a:t>Why are sons of affected father not also affected? </a:t>
            </a:r>
          </a:p>
        </p:txBody>
      </p:sp>
      <p:pic>
        <p:nvPicPr>
          <p:cNvPr id="7" name="Picture 6">
            <a:extLst>
              <a:ext uri="{FF2B5EF4-FFF2-40B4-BE49-F238E27FC236}">
                <a16:creationId xmlns:a16="http://schemas.microsoft.com/office/drawing/2014/main" id="{2178CC0D-C49E-DA80-6466-DA2FFAF05191}"/>
              </a:ext>
            </a:extLst>
          </p:cNvPr>
          <p:cNvPicPr>
            <a:picLocks noChangeAspect="1"/>
          </p:cNvPicPr>
          <p:nvPr/>
        </p:nvPicPr>
        <p:blipFill>
          <a:blip r:embed="rId3"/>
          <a:stretch>
            <a:fillRect/>
          </a:stretch>
        </p:blipFill>
        <p:spPr>
          <a:xfrm>
            <a:off x="6172200" y="1122000"/>
            <a:ext cx="5562600" cy="4686490"/>
          </a:xfrm>
          <a:prstGeom prst="rect">
            <a:avLst/>
          </a:prstGeom>
          <a:noFill/>
        </p:spPr>
      </p:pic>
      <p:sp>
        <p:nvSpPr>
          <p:cNvPr id="4" name="Slide Number Placeholder 3">
            <a:extLst>
              <a:ext uri="{FF2B5EF4-FFF2-40B4-BE49-F238E27FC236}">
                <a16:creationId xmlns:a16="http://schemas.microsoft.com/office/drawing/2014/main" id="{C1E2DAD7-EE70-9A03-CBE9-13CA9D55184B}"/>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14</a:t>
            </a:fld>
            <a:endParaRPr lang="en-CA" sz="1000"/>
          </a:p>
        </p:txBody>
      </p:sp>
      <p:sp>
        <p:nvSpPr>
          <p:cNvPr id="5" name="Date Placeholder 4">
            <a:extLst>
              <a:ext uri="{FF2B5EF4-FFF2-40B4-BE49-F238E27FC236}">
                <a16:creationId xmlns:a16="http://schemas.microsoft.com/office/drawing/2014/main" id="{0AA1355A-EB45-9FC5-E63C-699CCDA31F02}"/>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A16D14F6-9FF3-4E2D-2346-224E028167EA}"/>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383946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BFEF-2D4C-19CB-8729-DCFEB92790B5}"/>
              </a:ext>
            </a:extLst>
          </p:cNvPr>
          <p:cNvSpPr>
            <a:spLocks noGrp="1"/>
          </p:cNvSpPr>
          <p:nvPr>
            <p:ph type="title"/>
          </p:nvPr>
        </p:nvSpPr>
        <p:spPr>
          <a:xfrm>
            <a:off x="1410026" y="276087"/>
            <a:ext cx="9371949" cy="1183566"/>
          </a:xfrm>
        </p:spPr>
        <p:txBody>
          <a:bodyPr anchor="b">
            <a:normAutofit/>
          </a:bodyPr>
          <a:lstStyle/>
          <a:p>
            <a:r>
              <a:rPr lang="en-CA" dirty="0"/>
              <a:t>X-Linked Recessive Traits</a:t>
            </a:r>
          </a:p>
        </p:txBody>
      </p:sp>
      <p:sp>
        <p:nvSpPr>
          <p:cNvPr id="12" name="Content Placeholder 2">
            <a:extLst>
              <a:ext uri="{FF2B5EF4-FFF2-40B4-BE49-F238E27FC236}">
                <a16:creationId xmlns:a16="http://schemas.microsoft.com/office/drawing/2014/main" id="{67E3D2E4-3CFD-EFF6-1DC6-3F8D30A33C44}"/>
              </a:ext>
            </a:extLst>
          </p:cNvPr>
          <p:cNvSpPr>
            <a:spLocks noGrp="1"/>
          </p:cNvSpPr>
          <p:nvPr>
            <p:ph sz="half" idx="1"/>
          </p:nvPr>
        </p:nvSpPr>
        <p:spPr>
          <a:xfrm>
            <a:off x="1409700" y="1556281"/>
            <a:ext cx="4610099" cy="4620682"/>
          </a:xfrm>
        </p:spPr>
        <p:txBody>
          <a:bodyPr/>
          <a:lstStyle/>
          <a:p>
            <a:r>
              <a:rPr lang="en-US" dirty="0">
                <a:solidFill>
                  <a:srgbClr val="FF0000"/>
                </a:solidFill>
              </a:rPr>
              <a:t>Females</a:t>
            </a:r>
            <a:r>
              <a:rPr lang="en-US" dirty="0"/>
              <a:t> can be carriers of X-Linked recessive traits but not be affected.</a:t>
            </a:r>
          </a:p>
          <a:p>
            <a:r>
              <a:rPr lang="en-US" dirty="0"/>
              <a:t> It is rare for females to express X-Linked-Recessive Traits. </a:t>
            </a:r>
          </a:p>
          <a:p>
            <a:r>
              <a:rPr lang="en-US" dirty="0"/>
              <a:t>Why are sons of affected fathers not also affected? </a:t>
            </a:r>
          </a:p>
          <a:p>
            <a:r>
              <a:rPr lang="en-US" dirty="0">
                <a:solidFill>
                  <a:srgbClr val="FF0000"/>
                </a:solidFill>
              </a:rPr>
              <a:t>Because sons receive their only X chromosome from their mother </a:t>
            </a:r>
          </a:p>
        </p:txBody>
      </p:sp>
      <p:pic>
        <p:nvPicPr>
          <p:cNvPr id="7" name="Picture 6">
            <a:extLst>
              <a:ext uri="{FF2B5EF4-FFF2-40B4-BE49-F238E27FC236}">
                <a16:creationId xmlns:a16="http://schemas.microsoft.com/office/drawing/2014/main" id="{2178CC0D-C49E-DA80-6466-DA2FFAF05191}"/>
              </a:ext>
            </a:extLst>
          </p:cNvPr>
          <p:cNvPicPr>
            <a:picLocks noChangeAspect="1"/>
          </p:cNvPicPr>
          <p:nvPr/>
        </p:nvPicPr>
        <p:blipFill>
          <a:blip r:embed="rId3"/>
          <a:stretch>
            <a:fillRect/>
          </a:stretch>
        </p:blipFill>
        <p:spPr>
          <a:xfrm>
            <a:off x="6172200" y="1122000"/>
            <a:ext cx="5562600" cy="4686490"/>
          </a:xfrm>
          <a:prstGeom prst="rect">
            <a:avLst/>
          </a:prstGeom>
          <a:noFill/>
        </p:spPr>
      </p:pic>
      <p:sp>
        <p:nvSpPr>
          <p:cNvPr id="4" name="Slide Number Placeholder 3">
            <a:extLst>
              <a:ext uri="{FF2B5EF4-FFF2-40B4-BE49-F238E27FC236}">
                <a16:creationId xmlns:a16="http://schemas.microsoft.com/office/drawing/2014/main" id="{C1E2DAD7-EE70-9A03-CBE9-13CA9D55184B}"/>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15</a:t>
            </a:fld>
            <a:endParaRPr lang="en-CA" sz="1000"/>
          </a:p>
        </p:txBody>
      </p:sp>
      <p:sp>
        <p:nvSpPr>
          <p:cNvPr id="5" name="Date Placeholder 4">
            <a:extLst>
              <a:ext uri="{FF2B5EF4-FFF2-40B4-BE49-F238E27FC236}">
                <a16:creationId xmlns:a16="http://schemas.microsoft.com/office/drawing/2014/main" id="{0AA1355A-EB45-9FC5-E63C-699CCDA31F02}"/>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A16D14F6-9FF3-4E2D-2346-224E028167EA}"/>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23701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08AF-E214-F745-65D9-FB7D495A42D4}"/>
              </a:ext>
            </a:extLst>
          </p:cNvPr>
          <p:cNvSpPr>
            <a:spLocks noGrp="1"/>
          </p:cNvSpPr>
          <p:nvPr>
            <p:ph type="title"/>
          </p:nvPr>
        </p:nvSpPr>
        <p:spPr>
          <a:xfrm>
            <a:off x="664659" y="543158"/>
            <a:ext cx="5705662" cy="778616"/>
          </a:xfrm>
        </p:spPr>
        <p:txBody>
          <a:bodyPr/>
          <a:lstStyle/>
          <a:p>
            <a:r>
              <a:rPr lang="en-CA" dirty="0"/>
              <a:t>X-Linked Recessive Disorders</a:t>
            </a:r>
          </a:p>
        </p:txBody>
      </p:sp>
      <p:sp>
        <p:nvSpPr>
          <p:cNvPr id="3" name="Content Placeholder 2">
            <a:extLst>
              <a:ext uri="{FF2B5EF4-FFF2-40B4-BE49-F238E27FC236}">
                <a16:creationId xmlns:a16="http://schemas.microsoft.com/office/drawing/2014/main" id="{66FE3BB0-6072-89B0-CFCA-4CA7148495FB}"/>
              </a:ext>
            </a:extLst>
          </p:cNvPr>
          <p:cNvSpPr>
            <a:spLocks noGrp="1"/>
          </p:cNvSpPr>
          <p:nvPr>
            <p:ph sz="half" idx="1"/>
          </p:nvPr>
        </p:nvSpPr>
        <p:spPr>
          <a:xfrm>
            <a:off x="576580" y="1966347"/>
            <a:ext cx="4610099" cy="4620682"/>
          </a:xfrm>
        </p:spPr>
        <p:txBody>
          <a:bodyPr/>
          <a:lstStyle/>
          <a:p>
            <a:r>
              <a:rPr lang="en-US" b="0" i="0" dirty="0">
                <a:solidFill>
                  <a:srgbClr val="202124"/>
                </a:solidFill>
                <a:effectLst/>
                <a:latin typeface="Google Sans"/>
              </a:rPr>
              <a:t>Hemophilia is </a:t>
            </a:r>
            <a:r>
              <a:rPr lang="en-US" b="0" i="0" dirty="0">
                <a:solidFill>
                  <a:srgbClr val="040C28"/>
                </a:solidFill>
                <a:effectLst/>
                <a:latin typeface="Google Sans"/>
              </a:rPr>
              <a:t>an inherited bleeding disorder in which the blood does not clot properly. People with hemophilia have a higher likelihood of bleeding to death if they are injured.</a:t>
            </a:r>
          </a:p>
          <a:p>
            <a:r>
              <a:rPr lang="en-US" dirty="0">
                <a:solidFill>
                  <a:srgbClr val="040C28"/>
                </a:solidFill>
                <a:latin typeface="Google Sans"/>
              </a:rPr>
              <a:t>About 1% of all people who have hemophilia are women. </a:t>
            </a:r>
            <a:r>
              <a:rPr lang="en-US" b="0" i="0" dirty="0">
                <a:solidFill>
                  <a:srgbClr val="040C28"/>
                </a:solidFill>
                <a:effectLst/>
                <a:latin typeface="Google Sans"/>
              </a:rPr>
              <a:t> </a:t>
            </a:r>
            <a:endParaRPr lang="en-CA" dirty="0"/>
          </a:p>
        </p:txBody>
      </p:sp>
      <p:sp>
        <p:nvSpPr>
          <p:cNvPr id="5" name="Slide Number Placeholder 4">
            <a:extLst>
              <a:ext uri="{FF2B5EF4-FFF2-40B4-BE49-F238E27FC236}">
                <a16:creationId xmlns:a16="http://schemas.microsoft.com/office/drawing/2014/main" id="{0771F0A9-4BF6-3C7C-FF72-BA8D51CEAB91}"/>
              </a:ext>
            </a:extLst>
          </p:cNvPr>
          <p:cNvSpPr>
            <a:spLocks noGrp="1"/>
          </p:cNvSpPr>
          <p:nvPr>
            <p:ph type="sldNum" sz="quarter" idx="12"/>
          </p:nvPr>
        </p:nvSpPr>
        <p:spPr/>
        <p:txBody>
          <a:bodyPr/>
          <a:lstStyle/>
          <a:p>
            <a:fld id="{9CD8D479-8942-46E8-A226-A4E01F7A105C}" type="slidenum">
              <a:rPr lang="en-CA" smtClean="0"/>
              <a:t>16</a:t>
            </a:fld>
            <a:endParaRPr lang="en-CA"/>
          </a:p>
        </p:txBody>
      </p:sp>
      <p:sp>
        <p:nvSpPr>
          <p:cNvPr id="6" name="Date Placeholder 5">
            <a:extLst>
              <a:ext uri="{FF2B5EF4-FFF2-40B4-BE49-F238E27FC236}">
                <a16:creationId xmlns:a16="http://schemas.microsoft.com/office/drawing/2014/main" id="{26039AD6-CA37-A8E8-F95F-B0FDA1CF754C}"/>
              </a:ext>
            </a:extLst>
          </p:cNvPr>
          <p:cNvSpPr>
            <a:spLocks noGrp="1"/>
          </p:cNvSpPr>
          <p:nvPr>
            <p:ph type="dt" sz="half" idx="10"/>
          </p:nvPr>
        </p:nvSpPr>
        <p:spPr/>
        <p:txBody>
          <a:bodyPr/>
          <a:lstStyle/>
          <a:p>
            <a:fld id="{93A66BA0-BF77-43AC-894A-20AD8220B887}" type="datetime1">
              <a:rPr lang="en-US" smtClean="0"/>
              <a:pPr/>
              <a:t>3/10/2024</a:t>
            </a:fld>
            <a:endParaRPr lang="en-US" dirty="0"/>
          </a:p>
        </p:txBody>
      </p:sp>
      <p:sp>
        <p:nvSpPr>
          <p:cNvPr id="7" name="Footer Placeholder 6">
            <a:extLst>
              <a:ext uri="{FF2B5EF4-FFF2-40B4-BE49-F238E27FC236}">
                <a16:creationId xmlns:a16="http://schemas.microsoft.com/office/drawing/2014/main" id="{28C447D0-B127-E0D2-7F5F-24351DD0403F}"/>
              </a:ext>
            </a:extLst>
          </p:cNvPr>
          <p:cNvSpPr>
            <a:spLocks noGrp="1"/>
          </p:cNvSpPr>
          <p:nvPr>
            <p:ph type="ftr" sz="quarter" idx="11"/>
          </p:nvPr>
        </p:nvSpPr>
        <p:spPr/>
        <p:txBody>
          <a:bodyPr/>
          <a:lstStyle/>
          <a:p>
            <a:r>
              <a:rPr lang="en-US"/>
              <a:t>Add a footer</a:t>
            </a:r>
            <a:endParaRPr lang="en-US" dirty="0"/>
          </a:p>
        </p:txBody>
      </p:sp>
      <p:pic>
        <p:nvPicPr>
          <p:cNvPr id="11" name="Content Placeholder 10">
            <a:extLst>
              <a:ext uri="{FF2B5EF4-FFF2-40B4-BE49-F238E27FC236}">
                <a16:creationId xmlns:a16="http://schemas.microsoft.com/office/drawing/2014/main" id="{12747A07-32A3-E46D-8AED-B0A611752842}"/>
              </a:ext>
            </a:extLst>
          </p:cNvPr>
          <p:cNvPicPr>
            <a:picLocks noGrp="1" noChangeAspect="1"/>
          </p:cNvPicPr>
          <p:nvPr>
            <p:ph sz="half" idx="2"/>
          </p:nvPr>
        </p:nvPicPr>
        <p:blipFill>
          <a:blip r:embed="rId3"/>
          <a:stretch>
            <a:fillRect/>
          </a:stretch>
        </p:blipFill>
        <p:spPr>
          <a:xfrm>
            <a:off x="5340473" y="1556015"/>
            <a:ext cx="6021172" cy="4060528"/>
          </a:xfrm>
          <a:prstGeom prst="rect">
            <a:avLst/>
          </a:prstGeom>
        </p:spPr>
      </p:pic>
    </p:spTree>
    <p:extLst>
      <p:ext uri="{BB962C8B-B14F-4D97-AF65-F5344CB8AC3E}">
        <p14:creationId xmlns:p14="http://schemas.microsoft.com/office/powerpoint/2010/main" val="268482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A50F3-793D-06F0-15CF-2F03071176B1}"/>
              </a:ext>
            </a:extLst>
          </p:cNvPr>
          <p:cNvSpPr>
            <a:spLocks noGrp="1"/>
          </p:cNvSpPr>
          <p:nvPr>
            <p:ph type="title"/>
          </p:nvPr>
        </p:nvSpPr>
        <p:spPr>
          <a:xfrm>
            <a:off x="1410026" y="276087"/>
            <a:ext cx="9371949" cy="1183566"/>
          </a:xfrm>
        </p:spPr>
        <p:txBody>
          <a:bodyPr anchor="b">
            <a:normAutofit/>
          </a:bodyPr>
          <a:lstStyle/>
          <a:p>
            <a:r>
              <a:rPr lang="en-CA" dirty="0"/>
              <a:t>X Chromosome Inactivation or Lyonization</a:t>
            </a:r>
          </a:p>
        </p:txBody>
      </p:sp>
      <p:sp>
        <p:nvSpPr>
          <p:cNvPr id="3" name="Content Placeholder 2">
            <a:extLst>
              <a:ext uri="{FF2B5EF4-FFF2-40B4-BE49-F238E27FC236}">
                <a16:creationId xmlns:a16="http://schemas.microsoft.com/office/drawing/2014/main" id="{5066DE69-2CEA-F230-C856-957F307E8D9F}"/>
              </a:ext>
            </a:extLst>
          </p:cNvPr>
          <p:cNvSpPr>
            <a:spLocks noGrp="1"/>
          </p:cNvSpPr>
          <p:nvPr>
            <p:ph sz="half" idx="1"/>
          </p:nvPr>
        </p:nvSpPr>
        <p:spPr>
          <a:xfrm>
            <a:off x="1409700" y="1556281"/>
            <a:ext cx="4610099" cy="4620682"/>
          </a:xfrm>
        </p:spPr>
        <p:txBody>
          <a:bodyPr>
            <a:normAutofit/>
          </a:bodyPr>
          <a:lstStyle/>
          <a:p>
            <a:endParaRPr lang="en-CA" sz="1900" dirty="0"/>
          </a:p>
          <a:p>
            <a:r>
              <a:rPr lang="en-CA" sz="1900" dirty="0"/>
              <a:t>In Males there is an X and a Y Chromosome and both chromosomes are </a:t>
            </a:r>
            <a:r>
              <a:rPr lang="en-CA" sz="1900" dirty="0">
                <a:solidFill>
                  <a:srgbClr val="FF0000"/>
                </a:solidFill>
              </a:rPr>
              <a:t>“activated”.</a:t>
            </a:r>
          </a:p>
          <a:p>
            <a:endParaRPr lang="en-CA" sz="1900" dirty="0"/>
          </a:p>
          <a:p>
            <a:r>
              <a:rPr lang="en-CA" sz="1900" dirty="0"/>
              <a:t>In Females there are 2 X chromosomes and 1 is </a:t>
            </a:r>
            <a:r>
              <a:rPr lang="en-CA" sz="1900" dirty="0">
                <a:solidFill>
                  <a:srgbClr val="FF0000"/>
                </a:solidFill>
              </a:rPr>
              <a:t>inactivated</a:t>
            </a:r>
            <a:r>
              <a:rPr lang="en-CA" sz="1900" dirty="0"/>
              <a:t>.  This is to ensure that like males, females only have 1 functional copy of the X chromosome. </a:t>
            </a:r>
          </a:p>
          <a:p>
            <a:pPr marL="0" indent="0">
              <a:buNone/>
            </a:pPr>
            <a:endParaRPr lang="en-CA" sz="1900" dirty="0"/>
          </a:p>
          <a:p>
            <a:r>
              <a:rPr lang="en-CA" sz="1900" dirty="0">
                <a:solidFill>
                  <a:srgbClr val="FF0000"/>
                </a:solidFill>
              </a:rPr>
              <a:t>Female identical </a:t>
            </a:r>
            <a:r>
              <a:rPr lang="en-CA" sz="1900" dirty="0"/>
              <a:t>twins may have different inactive X chromosomes. Therefore, would express different X-linked traits. </a:t>
            </a:r>
          </a:p>
        </p:txBody>
      </p:sp>
      <p:pic>
        <p:nvPicPr>
          <p:cNvPr id="7" name="Picture 6">
            <a:extLst>
              <a:ext uri="{FF2B5EF4-FFF2-40B4-BE49-F238E27FC236}">
                <a16:creationId xmlns:a16="http://schemas.microsoft.com/office/drawing/2014/main" id="{C1EE42FE-80B2-D09D-0EE3-67834D452051}"/>
              </a:ext>
            </a:extLst>
          </p:cNvPr>
          <p:cNvPicPr>
            <a:picLocks noChangeAspect="1"/>
          </p:cNvPicPr>
          <p:nvPr/>
        </p:nvPicPr>
        <p:blipFill>
          <a:blip r:embed="rId3"/>
          <a:stretch>
            <a:fillRect/>
          </a:stretch>
        </p:blipFill>
        <p:spPr>
          <a:xfrm>
            <a:off x="6172200" y="1567497"/>
            <a:ext cx="4609775" cy="4598249"/>
          </a:xfrm>
          <a:prstGeom prst="rect">
            <a:avLst/>
          </a:prstGeom>
          <a:noFill/>
        </p:spPr>
      </p:pic>
      <p:sp>
        <p:nvSpPr>
          <p:cNvPr id="4" name="Slide Number Placeholder 3">
            <a:extLst>
              <a:ext uri="{FF2B5EF4-FFF2-40B4-BE49-F238E27FC236}">
                <a16:creationId xmlns:a16="http://schemas.microsoft.com/office/drawing/2014/main" id="{BEBAEE7F-CE2B-6A59-F708-8AEEDC598024}"/>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17</a:t>
            </a:fld>
            <a:endParaRPr lang="en-CA" sz="1000"/>
          </a:p>
        </p:txBody>
      </p:sp>
      <p:sp>
        <p:nvSpPr>
          <p:cNvPr id="5" name="Date Placeholder 4">
            <a:extLst>
              <a:ext uri="{FF2B5EF4-FFF2-40B4-BE49-F238E27FC236}">
                <a16:creationId xmlns:a16="http://schemas.microsoft.com/office/drawing/2014/main" id="{5E43FE32-CE4D-40E6-921D-557E08078627}"/>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A609B27B-EE62-DE19-B6C1-5DC3B224B09C}"/>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394581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A419-68B7-A258-8DDE-E56515ACD272}"/>
              </a:ext>
            </a:extLst>
          </p:cNvPr>
          <p:cNvSpPr>
            <a:spLocks noGrp="1"/>
          </p:cNvSpPr>
          <p:nvPr>
            <p:ph type="title"/>
          </p:nvPr>
        </p:nvSpPr>
        <p:spPr/>
        <p:txBody>
          <a:bodyPr/>
          <a:lstStyle/>
          <a:p>
            <a:r>
              <a:rPr lang="en-CA" dirty="0"/>
              <a:t>Why are Female orange cats less common than males?</a:t>
            </a:r>
          </a:p>
        </p:txBody>
      </p:sp>
      <p:sp>
        <p:nvSpPr>
          <p:cNvPr id="3" name="Content Placeholder 2">
            <a:extLst>
              <a:ext uri="{FF2B5EF4-FFF2-40B4-BE49-F238E27FC236}">
                <a16:creationId xmlns:a16="http://schemas.microsoft.com/office/drawing/2014/main" id="{12B8801B-46CE-1BF1-1465-E716B0E3C2C2}"/>
              </a:ext>
            </a:extLst>
          </p:cNvPr>
          <p:cNvSpPr>
            <a:spLocks noGrp="1"/>
          </p:cNvSpPr>
          <p:nvPr>
            <p:ph sz="half" idx="1"/>
          </p:nvPr>
        </p:nvSpPr>
        <p:spPr/>
        <p:txBody>
          <a:bodyPr/>
          <a:lstStyle/>
          <a:p>
            <a:r>
              <a:rPr lang="en-CA" dirty="0"/>
              <a:t>The orange coat gene is carried on the X chromosome. For female cats to be orange they require 2 X chromosomes that carry the orange gene while male orange cats only require 1 X chromosome that carries the orange gene. </a:t>
            </a:r>
          </a:p>
          <a:p>
            <a:r>
              <a:rPr lang="en-CA" dirty="0"/>
              <a:t>Calico males have 3 sex chromosomes  (XXY) and are often sterile. The 3 sex chromosomes results from Non-disjunction. </a:t>
            </a:r>
          </a:p>
        </p:txBody>
      </p:sp>
      <p:pic>
        <p:nvPicPr>
          <p:cNvPr id="8" name="Content Placeholder 7">
            <a:extLst>
              <a:ext uri="{FF2B5EF4-FFF2-40B4-BE49-F238E27FC236}">
                <a16:creationId xmlns:a16="http://schemas.microsoft.com/office/drawing/2014/main" id="{1D2B6B20-A575-4990-A635-4DC40C52FB7E}"/>
              </a:ext>
            </a:extLst>
          </p:cNvPr>
          <p:cNvPicPr>
            <a:picLocks noGrp="1" noChangeAspect="1"/>
          </p:cNvPicPr>
          <p:nvPr>
            <p:ph sz="half" idx="2"/>
          </p:nvPr>
        </p:nvPicPr>
        <p:blipFill>
          <a:blip r:embed="rId3"/>
          <a:stretch>
            <a:fillRect/>
          </a:stretch>
        </p:blipFill>
        <p:spPr>
          <a:xfrm>
            <a:off x="6474204" y="1556281"/>
            <a:ext cx="4610100" cy="2996565"/>
          </a:xfrm>
          <a:prstGeom prst="rect">
            <a:avLst/>
          </a:prstGeom>
        </p:spPr>
      </p:pic>
      <p:sp>
        <p:nvSpPr>
          <p:cNvPr id="5" name="Slide Number Placeholder 4">
            <a:extLst>
              <a:ext uri="{FF2B5EF4-FFF2-40B4-BE49-F238E27FC236}">
                <a16:creationId xmlns:a16="http://schemas.microsoft.com/office/drawing/2014/main" id="{F7949C9E-B0BF-BD98-D6A8-20DFB3B75105}"/>
              </a:ext>
            </a:extLst>
          </p:cNvPr>
          <p:cNvSpPr>
            <a:spLocks noGrp="1"/>
          </p:cNvSpPr>
          <p:nvPr>
            <p:ph type="sldNum" sz="quarter" idx="12"/>
          </p:nvPr>
        </p:nvSpPr>
        <p:spPr/>
        <p:txBody>
          <a:bodyPr/>
          <a:lstStyle/>
          <a:p>
            <a:fld id="{9CD8D479-8942-46E8-A226-A4E01F7A105C}" type="slidenum">
              <a:rPr lang="en-CA" smtClean="0"/>
              <a:t>18</a:t>
            </a:fld>
            <a:endParaRPr lang="en-CA"/>
          </a:p>
        </p:txBody>
      </p:sp>
      <p:sp>
        <p:nvSpPr>
          <p:cNvPr id="6" name="Date Placeholder 5">
            <a:extLst>
              <a:ext uri="{FF2B5EF4-FFF2-40B4-BE49-F238E27FC236}">
                <a16:creationId xmlns:a16="http://schemas.microsoft.com/office/drawing/2014/main" id="{A866987F-C27A-B80B-1392-806E314E4336}"/>
              </a:ext>
            </a:extLst>
          </p:cNvPr>
          <p:cNvSpPr>
            <a:spLocks noGrp="1"/>
          </p:cNvSpPr>
          <p:nvPr>
            <p:ph type="dt" sz="half" idx="10"/>
          </p:nvPr>
        </p:nvSpPr>
        <p:spPr/>
        <p:txBody>
          <a:bodyPr/>
          <a:lstStyle/>
          <a:p>
            <a:fld id="{93A66BA0-BF77-43AC-894A-20AD8220B887}" type="datetime1">
              <a:rPr lang="en-US" smtClean="0"/>
              <a:pPr/>
              <a:t>3/10/2024</a:t>
            </a:fld>
            <a:endParaRPr lang="en-US" dirty="0"/>
          </a:p>
        </p:txBody>
      </p:sp>
      <p:sp>
        <p:nvSpPr>
          <p:cNvPr id="7" name="Footer Placeholder 6">
            <a:extLst>
              <a:ext uri="{FF2B5EF4-FFF2-40B4-BE49-F238E27FC236}">
                <a16:creationId xmlns:a16="http://schemas.microsoft.com/office/drawing/2014/main" id="{E4D2EEB6-7E58-8D55-C577-00AE8529966D}"/>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90682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7C68-5C02-0A5F-2FA2-375B7D1A3E46}"/>
              </a:ext>
            </a:extLst>
          </p:cNvPr>
          <p:cNvSpPr>
            <a:spLocks noGrp="1"/>
          </p:cNvSpPr>
          <p:nvPr>
            <p:ph type="title"/>
          </p:nvPr>
        </p:nvSpPr>
        <p:spPr/>
        <p:txBody>
          <a:bodyPr/>
          <a:lstStyle/>
          <a:p>
            <a:r>
              <a:rPr lang="en-CA" dirty="0"/>
              <a:t>X-Linked Recessive Traits</a:t>
            </a:r>
          </a:p>
        </p:txBody>
      </p:sp>
      <p:sp>
        <p:nvSpPr>
          <p:cNvPr id="3" name="Content Placeholder 2">
            <a:extLst>
              <a:ext uri="{FF2B5EF4-FFF2-40B4-BE49-F238E27FC236}">
                <a16:creationId xmlns:a16="http://schemas.microsoft.com/office/drawing/2014/main" id="{33B77930-C725-A389-B27F-5E0F139D58D6}"/>
              </a:ext>
            </a:extLst>
          </p:cNvPr>
          <p:cNvSpPr>
            <a:spLocks noGrp="1"/>
          </p:cNvSpPr>
          <p:nvPr>
            <p:ph sz="half" idx="1"/>
          </p:nvPr>
        </p:nvSpPr>
        <p:spPr/>
        <p:txBody>
          <a:bodyPr/>
          <a:lstStyle/>
          <a:p>
            <a:r>
              <a:rPr lang="en-CA" dirty="0"/>
              <a:t>Red-Green Colour Vision Deficiency.</a:t>
            </a:r>
          </a:p>
        </p:txBody>
      </p:sp>
      <p:pic>
        <p:nvPicPr>
          <p:cNvPr id="8" name="Content Placeholder 7">
            <a:extLst>
              <a:ext uri="{FF2B5EF4-FFF2-40B4-BE49-F238E27FC236}">
                <a16:creationId xmlns:a16="http://schemas.microsoft.com/office/drawing/2014/main" id="{C30A41D6-7226-7F57-018A-4686763342B1}"/>
              </a:ext>
            </a:extLst>
          </p:cNvPr>
          <p:cNvPicPr>
            <a:picLocks noGrp="1" noChangeAspect="1"/>
          </p:cNvPicPr>
          <p:nvPr>
            <p:ph sz="half" idx="2"/>
          </p:nvPr>
        </p:nvPicPr>
        <p:blipFill>
          <a:blip r:embed="rId3"/>
          <a:stretch>
            <a:fillRect/>
          </a:stretch>
        </p:blipFill>
        <p:spPr>
          <a:xfrm>
            <a:off x="3507126" y="2353524"/>
            <a:ext cx="5079797" cy="3085579"/>
          </a:xfrm>
          <a:prstGeom prst="rect">
            <a:avLst/>
          </a:prstGeom>
        </p:spPr>
      </p:pic>
      <p:sp>
        <p:nvSpPr>
          <p:cNvPr id="5" name="Slide Number Placeholder 4">
            <a:extLst>
              <a:ext uri="{FF2B5EF4-FFF2-40B4-BE49-F238E27FC236}">
                <a16:creationId xmlns:a16="http://schemas.microsoft.com/office/drawing/2014/main" id="{C551A632-1DB2-6482-B228-57C6E3811862}"/>
              </a:ext>
            </a:extLst>
          </p:cNvPr>
          <p:cNvSpPr>
            <a:spLocks noGrp="1"/>
          </p:cNvSpPr>
          <p:nvPr>
            <p:ph type="sldNum" sz="quarter" idx="12"/>
          </p:nvPr>
        </p:nvSpPr>
        <p:spPr/>
        <p:txBody>
          <a:bodyPr/>
          <a:lstStyle/>
          <a:p>
            <a:fld id="{9CD8D479-8942-46E8-A226-A4E01F7A105C}" type="slidenum">
              <a:rPr lang="en-CA" smtClean="0"/>
              <a:t>19</a:t>
            </a:fld>
            <a:endParaRPr lang="en-CA"/>
          </a:p>
        </p:txBody>
      </p:sp>
      <p:sp>
        <p:nvSpPr>
          <p:cNvPr id="6" name="Date Placeholder 5">
            <a:extLst>
              <a:ext uri="{FF2B5EF4-FFF2-40B4-BE49-F238E27FC236}">
                <a16:creationId xmlns:a16="http://schemas.microsoft.com/office/drawing/2014/main" id="{E083875F-913D-9934-614B-59A0EC631C2A}"/>
              </a:ext>
            </a:extLst>
          </p:cNvPr>
          <p:cNvSpPr>
            <a:spLocks noGrp="1"/>
          </p:cNvSpPr>
          <p:nvPr>
            <p:ph type="dt" sz="half" idx="10"/>
          </p:nvPr>
        </p:nvSpPr>
        <p:spPr/>
        <p:txBody>
          <a:bodyPr/>
          <a:lstStyle/>
          <a:p>
            <a:fld id="{93A66BA0-BF77-43AC-894A-20AD8220B887}" type="datetime1">
              <a:rPr lang="en-US" smtClean="0"/>
              <a:pPr/>
              <a:t>3/10/2024</a:t>
            </a:fld>
            <a:endParaRPr lang="en-US" dirty="0"/>
          </a:p>
        </p:txBody>
      </p:sp>
      <p:sp>
        <p:nvSpPr>
          <p:cNvPr id="7" name="Footer Placeholder 6">
            <a:extLst>
              <a:ext uri="{FF2B5EF4-FFF2-40B4-BE49-F238E27FC236}">
                <a16:creationId xmlns:a16="http://schemas.microsoft.com/office/drawing/2014/main" id="{DA39A2AC-DB2E-D5B3-903D-54E3F8798C97}"/>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39177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D886-A694-93CC-F1F0-7C5C660F8E13}"/>
              </a:ext>
            </a:extLst>
          </p:cNvPr>
          <p:cNvSpPr>
            <a:spLocks noGrp="1"/>
          </p:cNvSpPr>
          <p:nvPr>
            <p:ph type="title"/>
          </p:nvPr>
        </p:nvSpPr>
        <p:spPr/>
        <p:txBody>
          <a:bodyPr/>
          <a:lstStyle/>
          <a:p>
            <a:r>
              <a:rPr lang="en-CA" dirty="0"/>
              <a:t>Front Loading</a:t>
            </a:r>
          </a:p>
        </p:txBody>
      </p:sp>
      <p:sp>
        <p:nvSpPr>
          <p:cNvPr id="3" name="Content Placeholder 2">
            <a:extLst>
              <a:ext uri="{FF2B5EF4-FFF2-40B4-BE49-F238E27FC236}">
                <a16:creationId xmlns:a16="http://schemas.microsoft.com/office/drawing/2014/main" id="{1ABD7ACA-8675-4A11-4CF7-D613445B3425}"/>
              </a:ext>
            </a:extLst>
          </p:cNvPr>
          <p:cNvSpPr>
            <a:spLocks noGrp="1"/>
          </p:cNvSpPr>
          <p:nvPr>
            <p:ph idx="1"/>
          </p:nvPr>
        </p:nvSpPr>
        <p:spPr/>
        <p:txBody>
          <a:bodyPr/>
          <a:lstStyle/>
          <a:p>
            <a:r>
              <a:rPr lang="en-CA" b="1" dirty="0"/>
              <a:t> What is the difference between a phenotype and a genotype?</a:t>
            </a:r>
          </a:p>
          <a:p>
            <a:endParaRPr lang="en-CA" dirty="0"/>
          </a:p>
          <a:p>
            <a:pPr lvl="1"/>
            <a:r>
              <a:rPr lang="en-US" dirty="0"/>
              <a:t>The genotype of an organism is its complete set of genetic material.</a:t>
            </a:r>
          </a:p>
          <a:p>
            <a:pPr lvl="1"/>
            <a:r>
              <a:rPr lang="en-US" dirty="0"/>
              <a:t>Phenotype refers to an individual's observable traits, such as height, eye color and blood type. A person's phenotype is determined by both their genomic makeup (genotype) and environmental factors.</a:t>
            </a:r>
          </a:p>
          <a:p>
            <a:pPr marL="283464" lvl="1" indent="0">
              <a:buNone/>
            </a:pPr>
            <a:endParaRPr lang="en-CA" dirty="0"/>
          </a:p>
          <a:p>
            <a:r>
              <a:rPr lang="en-CA" b="1" dirty="0"/>
              <a:t>What does it mean for a gene to be expressed?</a:t>
            </a:r>
          </a:p>
          <a:p>
            <a:pPr lvl="1"/>
            <a:r>
              <a:rPr lang="en-CA" dirty="0"/>
              <a:t>Expressed means that the genetic information encoded in a gene results in a phenotype.</a:t>
            </a:r>
          </a:p>
        </p:txBody>
      </p:sp>
      <p:sp>
        <p:nvSpPr>
          <p:cNvPr id="4" name="Slide Number Placeholder 3">
            <a:extLst>
              <a:ext uri="{FF2B5EF4-FFF2-40B4-BE49-F238E27FC236}">
                <a16:creationId xmlns:a16="http://schemas.microsoft.com/office/drawing/2014/main" id="{5030B99E-DD42-C1AB-8E34-AB66F6B466A3}"/>
              </a:ext>
            </a:extLst>
          </p:cNvPr>
          <p:cNvSpPr>
            <a:spLocks noGrp="1"/>
          </p:cNvSpPr>
          <p:nvPr>
            <p:ph type="sldNum" sz="quarter" idx="12"/>
          </p:nvPr>
        </p:nvSpPr>
        <p:spPr/>
        <p:txBody>
          <a:bodyPr/>
          <a:lstStyle/>
          <a:p>
            <a:fld id="{9CD8D479-8942-46E8-A226-A4E01F7A105C}" type="slidenum">
              <a:rPr lang="en-CA" smtClean="0"/>
              <a:t>2</a:t>
            </a:fld>
            <a:endParaRPr lang="en-CA"/>
          </a:p>
        </p:txBody>
      </p:sp>
      <p:sp>
        <p:nvSpPr>
          <p:cNvPr id="5" name="Date Placeholder 4">
            <a:extLst>
              <a:ext uri="{FF2B5EF4-FFF2-40B4-BE49-F238E27FC236}">
                <a16:creationId xmlns:a16="http://schemas.microsoft.com/office/drawing/2014/main" id="{7AF9FB37-728D-78F7-514F-D34EDD239595}"/>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F11A01D7-51E7-6D6D-1D50-3F4239055814}"/>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31456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7C68-5C02-0A5F-2FA2-375B7D1A3E46}"/>
              </a:ext>
            </a:extLst>
          </p:cNvPr>
          <p:cNvSpPr>
            <a:spLocks noGrp="1"/>
          </p:cNvSpPr>
          <p:nvPr>
            <p:ph type="title"/>
          </p:nvPr>
        </p:nvSpPr>
        <p:spPr/>
        <p:txBody>
          <a:bodyPr/>
          <a:lstStyle/>
          <a:p>
            <a:r>
              <a:rPr lang="en-CA" dirty="0"/>
              <a:t>X-Linked Recessive Traits</a:t>
            </a:r>
          </a:p>
        </p:txBody>
      </p:sp>
      <p:sp>
        <p:nvSpPr>
          <p:cNvPr id="3" name="Content Placeholder 2">
            <a:extLst>
              <a:ext uri="{FF2B5EF4-FFF2-40B4-BE49-F238E27FC236}">
                <a16:creationId xmlns:a16="http://schemas.microsoft.com/office/drawing/2014/main" id="{33B77930-C725-A389-B27F-5E0F139D58D6}"/>
              </a:ext>
            </a:extLst>
          </p:cNvPr>
          <p:cNvSpPr>
            <a:spLocks noGrp="1"/>
          </p:cNvSpPr>
          <p:nvPr>
            <p:ph sz="half" idx="1"/>
          </p:nvPr>
        </p:nvSpPr>
        <p:spPr/>
        <p:txBody>
          <a:bodyPr/>
          <a:lstStyle/>
          <a:p>
            <a:r>
              <a:rPr lang="en-CA" dirty="0"/>
              <a:t>Red-Green Colour Vision Deficiency.</a:t>
            </a:r>
          </a:p>
        </p:txBody>
      </p:sp>
      <p:pic>
        <p:nvPicPr>
          <p:cNvPr id="8" name="Content Placeholder 7">
            <a:extLst>
              <a:ext uri="{FF2B5EF4-FFF2-40B4-BE49-F238E27FC236}">
                <a16:creationId xmlns:a16="http://schemas.microsoft.com/office/drawing/2014/main" id="{C30A41D6-7226-7F57-018A-4686763342B1}"/>
              </a:ext>
            </a:extLst>
          </p:cNvPr>
          <p:cNvPicPr>
            <a:picLocks noGrp="1" noChangeAspect="1"/>
          </p:cNvPicPr>
          <p:nvPr>
            <p:ph sz="half" idx="2"/>
          </p:nvPr>
        </p:nvPicPr>
        <p:blipFill>
          <a:blip r:embed="rId3"/>
          <a:stretch>
            <a:fillRect/>
          </a:stretch>
        </p:blipFill>
        <p:spPr>
          <a:xfrm>
            <a:off x="6344920" y="1912090"/>
            <a:ext cx="4610100" cy="2800275"/>
          </a:xfrm>
          <a:prstGeom prst="rect">
            <a:avLst/>
          </a:prstGeom>
        </p:spPr>
      </p:pic>
      <p:sp>
        <p:nvSpPr>
          <p:cNvPr id="5" name="Slide Number Placeholder 4">
            <a:extLst>
              <a:ext uri="{FF2B5EF4-FFF2-40B4-BE49-F238E27FC236}">
                <a16:creationId xmlns:a16="http://schemas.microsoft.com/office/drawing/2014/main" id="{C551A632-1DB2-6482-B228-57C6E3811862}"/>
              </a:ext>
            </a:extLst>
          </p:cNvPr>
          <p:cNvSpPr>
            <a:spLocks noGrp="1"/>
          </p:cNvSpPr>
          <p:nvPr>
            <p:ph type="sldNum" sz="quarter" idx="12"/>
          </p:nvPr>
        </p:nvSpPr>
        <p:spPr/>
        <p:txBody>
          <a:bodyPr/>
          <a:lstStyle/>
          <a:p>
            <a:fld id="{9CD8D479-8942-46E8-A226-A4E01F7A105C}" type="slidenum">
              <a:rPr lang="en-CA" smtClean="0"/>
              <a:t>20</a:t>
            </a:fld>
            <a:endParaRPr lang="en-CA"/>
          </a:p>
        </p:txBody>
      </p:sp>
      <p:sp>
        <p:nvSpPr>
          <p:cNvPr id="6" name="Date Placeholder 5">
            <a:extLst>
              <a:ext uri="{FF2B5EF4-FFF2-40B4-BE49-F238E27FC236}">
                <a16:creationId xmlns:a16="http://schemas.microsoft.com/office/drawing/2014/main" id="{E083875F-913D-9934-614B-59A0EC631C2A}"/>
              </a:ext>
            </a:extLst>
          </p:cNvPr>
          <p:cNvSpPr>
            <a:spLocks noGrp="1"/>
          </p:cNvSpPr>
          <p:nvPr>
            <p:ph type="dt" sz="half" idx="10"/>
          </p:nvPr>
        </p:nvSpPr>
        <p:spPr/>
        <p:txBody>
          <a:bodyPr/>
          <a:lstStyle/>
          <a:p>
            <a:fld id="{93A66BA0-BF77-43AC-894A-20AD8220B887}" type="datetime1">
              <a:rPr lang="en-US" smtClean="0"/>
              <a:pPr/>
              <a:t>3/10/2024</a:t>
            </a:fld>
            <a:endParaRPr lang="en-US" dirty="0"/>
          </a:p>
        </p:txBody>
      </p:sp>
      <p:sp>
        <p:nvSpPr>
          <p:cNvPr id="7" name="Footer Placeholder 6">
            <a:extLst>
              <a:ext uri="{FF2B5EF4-FFF2-40B4-BE49-F238E27FC236}">
                <a16:creationId xmlns:a16="http://schemas.microsoft.com/office/drawing/2014/main" id="{DA39A2AC-DB2E-D5B3-903D-54E3F8798C97}"/>
              </a:ext>
            </a:extLst>
          </p:cNvPr>
          <p:cNvSpPr>
            <a:spLocks noGrp="1"/>
          </p:cNvSpPr>
          <p:nvPr>
            <p:ph type="ftr" sz="quarter" idx="11"/>
          </p:nvPr>
        </p:nvSpPr>
        <p:spPr/>
        <p:txBody>
          <a:bodyPr/>
          <a:lstStyle/>
          <a:p>
            <a:r>
              <a:rPr lang="en-US"/>
              <a:t>Add a footer</a:t>
            </a:r>
            <a:endParaRPr lang="en-US" dirty="0"/>
          </a:p>
        </p:txBody>
      </p:sp>
      <p:pic>
        <p:nvPicPr>
          <p:cNvPr id="4" name="Picture 3">
            <a:extLst>
              <a:ext uri="{FF2B5EF4-FFF2-40B4-BE49-F238E27FC236}">
                <a16:creationId xmlns:a16="http://schemas.microsoft.com/office/drawing/2014/main" id="{8C8565F6-D143-D73D-0A5D-529E6C67C639}"/>
              </a:ext>
            </a:extLst>
          </p:cNvPr>
          <p:cNvPicPr>
            <a:picLocks noChangeAspect="1"/>
          </p:cNvPicPr>
          <p:nvPr/>
        </p:nvPicPr>
        <p:blipFill>
          <a:blip r:embed="rId4"/>
          <a:stretch>
            <a:fillRect/>
          </a:stretch>
        </p:blipFill>
        <p:spPr>
          <a:xfrm>
            <a:off x="992822" y="2159107"/>
            <a:ext cx="4706938" cy="3894630"/>
          </a:xfrm>
          <a:prstGeom prst="rect">
            <a:avLst/>
          </a:prstGeom>
        </p:spPr>
      </p:pic>
    </p:spTree>
    <p:extLst>
      <p:ext uri="{BB962C8B-B14F-4D97-AF65-F5344CB8AC3E}">
        <p14:creationId xmlns:p14="http://schemas.microsoft.com/office/powerpoint/2010/main" val="177993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E31C-1270-89E1-315C-6231D8DE2364}"/>
              </a:ext>
            </a:extLst>
          </p:cNvPr>
          <p:cNvSpPr>
            <a:spLocks noGrp="1"/>
          </p:cNvSpPr>
          <p:nvPr>
            <p:ph type="title"/>
          </p:nvPr>
        </p:nvSpPr>
        <p:spPr/>
        <p:txBody>
          <a:bodyPr/>
          <a:lstStyle/>
          <a:p>
            <a:r>
              <a:rPr lang="en-CA" dirty="0"/>
              <a:t>Video</a:t>
            </a:r>
          </a:p>
        </p:txBody>
      </p:sp>
      <p:sp>
        <p:nvSpPr>
          <p:cNvPr id="3" name="Content Placeholder 2">
            <a:extLst>
              <a:ext uri="{FF2B5EF4-FFF2-40B4-BE49-F238E27FC236}">
                <a16:creationId xmlns:a16="http://schemas.microsoft.com/office/drawing/2014/main" id="{ECCF0961-DFC6-0297-F3FB-938A7A27E881}"/>
              </a:ext>
            </a:extLst>
          </p:cNvPr>
          <p:cNvSpPr>
            <a:spLocks noGrp="1"/>
          </p:cNvSpPr>
          <p:nvPr>
            <p:ph sz="half" idx="1"/>
          </p:nvPr>
        </p:nvSpPr>
        <p:spPr>
          <a:xfrm>
            <a:off x="935535" y="1459653"/>
            <a:ext cx="10548620" cy="4620682"/>
          </a:xfrm>
        </p:spPr>
        <p:txBody>
          <a:bodyPr/>
          <a:lstStyle/>
          <a:p>
            <a:r>
              <a:rPr lang="en-CA" dirty="0"/>
              <a:t>Amoeba Sisters- Sex Linked Chromosomes  </a:t>
            </a:r>
            <a:r>
              <a:rPr lang="en-CA" sz="1200" dirty="0"/>
              <a:t>https://www.google.com/search?sca_esv=566330112&amp;rlz=1C1CHBF_enCA918CA918&amp;sxsrf=AM9HkKnh53UiW0j4ImUf6Ahd_ZAi3fzzQQ:1695070093841&amp;q=sex+linked+traits&amp;tbm=vid&amp;source=lnms&amp;sa=X&amp;ved=2ahUKEwjj9LWhLWBAxXNODQIHSWJDzYQ0pQJegQIChAB&amp;biw=1536&amp;bih=715&amp;dpr=1.25#fpstate=ive&amp;vld=cid:53ba28f3,vid:h2xufrHWG3E,st:0</a:t>
            </a:r>
          </a:p>
          <a:p>
            <a:endParaRPr lang="en-CA" sz="1200" dirty="0"/>
          </a:p>
          <a:p>
            <a:pPr marL="0" indent="0">
              <a:buNone/>
            </a:pPr>
            <a:endParaRPr lang="en-CA" sz="1200" dirty="0"/>
          </a:p>
          <a:p>
            <a:endParaRPr lang="en-CA" sz="1200" dirty="0"/>
          </a:p>
          <a:p>
            <a:endParaRPr lang="en-CA" dirty="0"/>
          </a:p>
        </p:txBody>
      </p:sp>
      <p:sp>
        <p:nvSpPr>
          <p:cNvPr id="5" name="Slide Number Placeholder 4">
            <a:extLst>
              <a:ext uri="{FF2B5EF4-FFF2-40B4-BE49-F238E27FC236}">
                <a16:creationId xmlns:a16="http://schemas.microsoft.com/office/drawing/2014/main" id="{AF42255D-C0A3-F2DF-D597-6869F19EB4A7}"/>
              </a:ext>
            </a:extLst>
          </p:cNvPr>
          <p:cNvSpPr>
            <a:spLocks noGrp="1"/>
          </p:cNvSpPr>
          <p:nvPr>
            <p:ph type="sldNum" sz="quarter" idx="12"/>
          </p:nvPr>
        </p:nvSpPr>
        <p:spPr/>
        <p:txBody>
          <a:bodyPr/>
          <a:lstStyle/>
          <a:p>
            <a:fld id="{9CD8D479-8942-46E8-A226-A4E01F7A105C}" type="slidenum">
              <a:rPr lang="en-CA" smtClean="0"/>
              <a:t>21</a:t>
            </a:fld>
            <a:endParaRPr lang="en-CA"/>
          </a:p>
        </p:txBody>
      </p:sp>
      <p:sp>
        <p:nvSpPr>
          <p:cNvPr id="6" name="Date Placeholder 5">
            <a:extLst>
              <a:ext uri="{FF2B5EF4-FFF2-40B4-BE49-F238E27FC236}">
                <a16:creationId xmlns:a16="http://schemas.microsoft.com/office/drawing/2014/main" id="{E800761D-42F0-A1F9-B728-86F1C77FBE3E}"/>
              </a:ext>
            </a:extLst>
          </p:cNvPr>
          <p:cNvSpPr>
            <a:spLocks noGrp="1"/>
          </p:cNvSpPr>
          <p:nvPr>
            <p:ph type="dt" sz="half" idx="10"/>
          </p:nvPr>
        </p:nvSpPr>
        <p:spPr/>
        <p:txBody>
          <a:bodyPr/>
          <a:lstStyle/>
          <a:p>
            <a:fld id="{93A66BA0-BF77-43AC-894A-20AD8220B887}" type="datetime1">
              <a:rPr lang="en-US" smtClean="0"/>
              <a:pPr/>
              <a:t>3/10/2024</a:t>
            </a:fld>
            <a:endParaRPr lang="en-US" dirty="0"/>
          </a:p>
        </p:txBody>
      </p:sp>
      <p:sp>
        <p:nvSpPr>
          <p:cNvPr id="7" name="Footer Placeholder 6">
            <a:extLst>
              <a:ext uri="{FF2B5EF4-FFF2-40B4-BE49-F238E27FC236}">
                <a16:creationId xmlns:a16="http://schemas.microsoft.com/office/drawing/2014/main" id="{4F9590FA-8F7B-FFD4-6F9A-DA6274923860}"/>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58381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9DDA-8394-9047-4C4B-F77ED830571A}"/>
              </a:ext>
            </a:extLst>
          </p:cNvPr>
          <p:cNvSpPr>
            <a:spLocks noGrp="1"/>
          </p:cNvSpPr>
          <p:nvPr>
            <p:ph type="ctrTitle"/>
          </p:nvPr>
        </p:nvSpPr>
        <p:spPr/>
        <p:txBody>
          <a:bodyPr/>
          <a:lstStyle/>
          <a:p>
            <a:r>
              <a:rPr lang="en-CA" dirty="0"/>
              <a:t>Biology 10-Pedigree</a:t>
            </a:r>
          </a:p>
        </p:txBody>
      </p:sp>
      <p:sp>
        <p:nvSpPr>
          <p:cNvPr id="3" name="Subtitle 2">
            <a:extLst>
              <a:ext uri="{FF2B5EF4-FFF2-40B4-BE49-F238E27FC236}">
                <a16:creationId xmlns:a16="http://schemas.microsoft.com/office/drawing/2014/main" id="{0607C75E-514A-9361-78EB-EF184985DE51}"/>
              </a:ext>
            </a:extLst>
          </p:cNvPr>
          <p:cNvSpPr>
            <a:spLocks noGrp="1"/>
          </p:cNvSpPr>
          <p:nvPr>
            <p:ph type="subTitle" idx="1"/>
          </p:nvPr>
        </p:nvSpPr>
        <p:spPr/>
        <p:txBody>
          <a:bodyPr/>
          <a:lstStyle/>
          <a:p>
            <a:r>
              <a:rPr lang="en-US" dirty="0"/>
              <a:t>Biology 10</a:t>
            </a:r>
            <a:endParaRPr lang="en-CA" dirty="0"/>
          </a:p>
        </p:txBody>
      </p:sp>
    </p:spTree>
    <p:extLst>
      <p:ext uri="{BB962C8B-B14F-4D97-AF65-F5344CB8AC3E}">
        <p14:creationId xmlns:p14="http://schemas.microsoft.com/office/powerpoint/2010/main" val="241762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D723-4E23-0A42-9B1F-330281AD0663}"/>
              </a:ext>
            </a:extLst>
          </p:cNvPr>
          <p:cNvSpPr>
            <a:spLocks noGrp="1"/>
          </p:cNvSpPr>
          <p:nvPr>
            <p:ph type="title"/>
          </p:nvPr>
        </p:nvSpPr>
        <p:spPr>
          <a:xfrm>
            <a:off x="1410026" y="276087"/>
            <a:ext cx="9371949" cy="1183566"/>
          </a:xfrm>
        </p:spPr>
        <p:txBody>
          <a:bodyPr anchor="b">
            <a:normAutofit/>
          </a:bodyPr>
          <a:lstStyle/>
          <a:p>
            <a:r>
              <a:rPr lang="en-CA" dirty="0"/>
              <a:t>What is a pedigree chart?</a:t>
            </a:r>
          </a:p>
        </p:txBody>
      </p:sp>
      <p:sp>
        <p:nvSpPr>
          <p:cNvPr id="3" name="Content Placeholder 2">
            <a:extLst>
              <a:ext uri="{FF2B5EF4-FFF2-40B4-BE49-F238E27FC236}">
                <a16:creationId xmlns:a16="http://schemas.microsoft.com/office/drawing/2014/main" id="{D45D15B2-579A-3E2A-A256-1B7B33DB3B9F}"/>
              </a:ext>
            </a:extLst>
          </p:cNvPr>
          <p:cNvSpPr>
            <a:spLocks noGrp="1"/>
          </p:cNvSpPr>
          <p:nvPr>
            <p:ph sz="half" idx="1"/>
          </p:nvPr>
        </p:nvSpPr>
        <p:spPr>
          <a:xfrm>
            <a:off x="1485901" y="1961231"/>
            <a:ext cx="4610099" cy="4620682"/>
          </a:xfrm>
        </p:spPr>
        <p:txBody>
          <a:bodyPr>
            <a:normAutofit/>
          </a:bodyPr>
          <a:lstStyle/>
          <a:p>
            <a:r>
              <a:rPr lang="en-US" dirty="0"/>
              <a:t>A chart that diagrams the </a:t>
            </a:r>
            <a:r>
              <a:rPr lang="en-US" dirty="0">
                <a:solidFill>
                  <a:srgbClr val="FF0000"/>
                </a:solidFill>
              </a:rPr>
              <a:t>inheritance</a:t>
            </a:r>
            <a:r>
              <a:rPr lang="en-US" dirty="0"/>
              <a:t> of a trait or health condition through generations of a family.</a:t>
            </a:r>
            <a:endParaRPr lang="en-CA" dirty="0"/>
          </a:p>
        </p:txBody>
      </p:sp>
      <p:pic>
        <p:nvPicPr>
          <p:cNvPr id="9" name="Picture 8">
            <a:extLst>
              <a:ext uri="{FF2B5EF4-FFF2-40B4-BE49-F238E27FC236}">
                <a16:creationId xmlns:a16="http://schemas.microsoft.com/office/drawing/2014/main" id="{E35A8E12-33E4-A51D-9F79-1EF2B7C6C138}"/>
              </a:ext>
            </a:extLst>
          </p:cNvPr>
          <p:cNvPicPr>
            <a:picLocks noChangeAspect="1"/>
          </p:cNvPicPr>
          <p:nvPr/>
        </p:nvPicPr>
        <p:blipFill>
          <a:blip r:embed="rId3"/>
          <a:stretch>
            <a:fillRect/>
          </a:stretch>
        </p:blipFill>
        <p:spPr>
          <a:xfrm>
            <a:off x="6172200" y="1669296"/>
            <a:ext cx="4609775" cy="4394652"/>
          </a:xfrm>
          <a:prstGeom prst="rect">
            <a:avLst/>
          </a:prstGeom>
          <a:noFill/>
        </p:spPr>
      </p:pic>
      <p:sp>
        <p:nvSpPr>
          <p:cNvPr id="4" name="Slide Number Placeholder 3">
            <a:extLst>
              <a:ext uri="{FF2B5EF4-FFF2-40B4-BE49-F238E27FC236}">
                <a16:creationId xmlns:a16="http://schemas.microsoft.com/office/drawing/2014/main" id="{2F7D8BD5-E7B1-2980-E578-C9DCF1A36EF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23</a:t>
            </a:fld>
            <a:endParaRPr lang="en-CA" sz="1000"/>
          </a:p>
        </p:txBody>
      </p:sp>
      <p:sp>
        <p:nvSpPr>
          <p:cNvPr id="5" name="Date Placeholder 4">
            <a:extLst>
              <a:ext uri="{FF2B5EF4-FFF2-40B4-BE49-F238E27FC236}">
                <a16:creationId xmlns:a16="http://schemas.microsoft.com/office/drawing/2014/main" id="{9078991D-560E-1CBB-8191-EBCD3EEFE68D}"/>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25EF800C-BBEC-F8C6-B6B2-3282CD6C4C39}"/>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138367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3410-42E2-98CF-66B0-A28FC4103749}"/>
              </a:ext>
            </a:extLst>
          </p:cNvPr>
          <p:cNvSpPr>
            <a:spLocks noGrp="1"/>
          </p:cNvSpPr>
          <p:nvPr>
            <p:ph type="title"/>
          </p:nvPr>
        </p:nvSpPr>
        <p:spPr>
          <a:xfrm>
            <a:off x="867601" y="575978"/>
            <a:ext cx="4476559" cy="646853"/>
          </a:xfrm>
        </p:spPr>
        <p:txBody>
          <a:bodyPr>
            <a:normAutofit fontScale="90000"/>
          </a:bodyPr>
          <a:lstStyle/>
          <a:p>
            <a:r>
              <a:rPr lang="en-CA" dirty="0"/>
              <a:t>Reading Pedigree Charts</a:t>
            </a:r>
          </a:p>
        </p:txBody>
      </p:sp>
      <p:sp>
        <p:nvSpPr>
          <p:cNvPr id="3" name="Content Placeholder 2">
            <a:extLst>
              <a:ext uri="{FF2B5EF4-FFF2-40B4-BE49-F238E27FC236}">
                <a16:creationId xmlns:a16="http://schemas.microsoft.com/office/drawing/2014/main" id="{89CEE834-727C-C3D3-11E0-A463934E4989}"/>
              </a:ext>
            </a:extLst>
          </p:cNvPr>
          <p:cNvSpPr>
            <a:spLocks noGrp="1"/>
          </p:cNvSpPr>
          <p:nvPr>
            <p:ph idx="1"/>
          </p:nvPr>
        </p:nvSpPr>
        <p:spPr>
          <a:xfrm>
            <a:off x="994780" y="1831632"/>
            <a:ext cx="9371948" cy="4620682"/>
          </a:xfrm>
        </p:spPr>
        <p:txBody>
          <a:bodyPr/>
          <a:lstStyle/>
          <a:p>
            <a:r>
              <a:rPr lang="en-CA" dirty="0"/>
              <a:t>Circles Represent </a:t>
            </a:r>
            <a:r>
              <a:rPr lang="en-CA" dirty="0">
                <a:solidFill>
                  <a:srgbClr val="FF0000"/>
                </a:solidFill>
              </a:rPr>
              <a:t>Female</a:t>
            </a:r>
          </a:p>
          <a:p>
            <a:pPr marL="0" indent="0">
              <a:buNone/>
            </a:pPr>
            <a:endParaRPr lang="en-CA" dirty="0"/>
          </a:p>
          <a:p>
            <a:r>
              <a:rPr lang="en-CA" dirty="0">
                <a:solidFill>
                  <a:srgbClr val="FF0000"/>
                </a:solidFill>
              </a:rPr>
              <a:t>Squares</a:t>
            </a:r>
            <a:r>
              <a:rPr lang="en-CA" dirty="0"/>
              <a:t> Represent Males </a:t>
            </a:r>
          </a:p>
          <a:p>
            <a:pPr marL="0" indent="0">
              <a:buNone/>
            </a:pPr>
            <a:endParaRPr lang="en-CA" dirty="0"/>
          </a:p>
          <a:p>
            <a:r>
              <a:rPr lang="en-CA" dirty="0"/>
              <a:t>Filled in means </a:t>
            </a:r>
            <a:r>
              <a:rPr lang="en-CA" dirty="0">
                <a:solidFill>
                  <a:srgbClr val="FF0000"/>
                </a:solidFill>
              </a:rPr>
              <a:t>effected</a:t>
            </a:r>
          </a:p>
          <a:p>
            <a:pPr marL="0" indent="0">
              <a:buNone/>
            </a:pPr>
            <a:endParaRPr lang="en-CA" dirty="0"/>
          </a:p>
          <a:p>
            <a:r>
              <a:rPr lang="en-CA" dirty="0"/>
              <a:t>Half Filled in means </a:t>
            </a:r>
            <a:r>
              <a:rPr lang="en-CA" dirty="0">
                <a:solidFill>
                  <a:srgbClr val="FF0000"/>
                </a:solidFill>
              </a:rPr>
              <a:t>carrier</a:t>
            </a:r>
          </a:p>
          <a:p>
            <a:pPr marL="0" indent="0">
              <a:buNone/>
            </a:pPr>
            <a:endParaRPr lang="en-CA" dirty="0"/>
          </a:p>
          <a:p>
            <a:r>
              <a:rPr lang="en-CA" dirty="0"/>
              <a:t>Lines indicate close familial connection (Parent, child, sibling, or mate)</a:t>
            </a:r>
          </a:p>
          <a:p>
            <a:endParaRPr lang="en-CA" dirty="0"/>
          </a:p>
        </p:txBody>
      </p:sp>
      <p:sp>
        <p:nvSpPr>
          <p:cNvPr id="4" name="Slide Number Placeholder 3">
            <a:extLst>
              <a:ext uri="{FF2B5EF4-FFF2-40B4-BE49-F238E27FC236}">
                <a16:creationId xmlns:a16="http://schemas.microsoft.com/office/drawing/2014/main" id="{E054AFA8-F2FA-E961-0BB6-695887D9B8C3}"/>
              </a:ext>
            </a:extLst>
          </p:cNvPr>
          <p:cNvSpPr>
            <a:spLocks noGrp="1"/>
          </p:cNvSpPr>
          <p:nvPr>
            <p:ph type="sldNum" sz="quarter" idx="12"/>
          </p:nvPr>
        </p:nvSpPr>
        <p:spPr/>
        <p:txBody>
          <a:bodyPr/>
          <a:lstStyle/>
          <a:p>
            <a:fld id="{9CD8D479-8942-46E8-A226-A4E01F7A105C}" type="slidenum">
              <a:rPr lang="en-CA" smtClean="0"/>
              <a:t>24</a:t>
            </a:fld>
            <a:endParaRPr lang="en-CA"/>
          </a:p>
        </p:txBody>
      </p:sp>
      <p:sp>
        <p:nvSpPr>
          <p:cNvPr id="5" name="Date Placeholder 4">
            <a:extLst>
              <a:ext uri="{FF2B5EF4-FFF2-40B4-BE49-F238E27FC236}">
                <a16:creationId xmlns:a16="http://schemas.microsoft.com/office/drawing/2014/main" id="{D10CB2FF-B5D9-9568-D1C6-B1C67B63BEC9}"/>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8B7F3039-4543-5C23-877D-4683929C641A}"/>
              </a:ext>
            </a:extLst>
          </p:cNvPr>
          <p:cNvSpPr>
            <a:spLocks noGrp="1"/>
          </p:cNvSpPr>
          <p:nvPr>
            <p:ph type="ftr" sz="quarter" idx="11"/>
          </p:nvPr>
        </p:nvSpPr>
        <p:spPr/>
        <p:txBody>
          <a:bodyPr/>
          <a:lstStyle/>
          <a:p>
            <a:r>
              <a:rPr lang="en-US"/>
              <a:t>Add a footer</a:t>
            </a:r>
            <a:endParaRPr lang="en-US" dirty="0"/>
          </a:p>
        </p:txBody>
      </p:sp>
      <p:pic>
        <p:nvPicPr>
          <p:cNvPr id="13" name="Picture 12">
            <a:extLst>
              <a:ext uri="{FF2B5EF4-FFF2-40B4-BE49-F238E27FC236}">
                <a16:creationId xmlns:a16="http://schemas.microsoft.com/office/drawing/2014/main" id="{81932B1D-CF16-2EC5-C59C-D048D1C1CC29}"/>
              </a:ext>
            </a:extLst>
          </p:cNvPr>
          <p:cNvPicPr>
            <a:picLocks noChangeAspect="1"/>
          </p:cNvPicPr>
          <p:nvPr/>
        </p:nvPicPr>
        <p:blipFill>
          <a:blip r:embed="rId3"/>
          <a:stretch>
            <a:fillRect/>
          </a:stretch>
        </p:blipFill>
        <p:spPr>
          <a:xfrm>
            <a:off x="5344160" y="254357"/>
            <a:ext cx="6724650" cy="4191000"/>
          </a:xfrm>
          <a:prstGeom prst="rect">
            <a:avLst/>
          </a:prstGeom>
        </p:spPr>
      </p:pic>
    </p:spTree>
    <p:extLst>
      <p:ext uri="{BB962C8B-B14F-4D97-AF65-F5344CB8AC3E}">
        <p14:creationId xmlns:p14="http://schemas.microsoft.com/office/powerpoint/2010/main" val="57453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8EA5-C4DC-7E3F-045D-33EAF9E36F97}"/>
              </a:ext>
            </a:extLst>
          </p:cNvPr>
          <p:cNvSpPr>
            <a:spLocks noGrp="1"/>
          </p:cNvSpPr>
          <p:nvPr>
            <p:ph type="title"/>
          </p:nvPr>
        </p:nvSpPr>
        <p:spPr/>
        <p:txBody>
          <a:bodyPr/>
          <a:lstStyle/>
          <a:p>
            <a:r>
              <a:rPr lang="en-US" dirty="0"/>
              <a:t>There are 5 Different Types of Pedigree Charts</a:t>
            </a:r>
            <a:endParaRPr lang="en-CA" dirty="0"/>
          </a:p>
        </p:txBody>
      </p:sp>
      <p:sp>
        <p:nvSpPr>
          <p:cNvPr id="3" name="Content Placeholder 2">
            <a:extLst>
              <a:ext uri="{FF2B5EF4-FFF2-40B4-BE49-F238E27FC236}">
                <a16:creationId xmlns:a16="http://schemas.microsoft.com/office/drawing/2014/main" id="{7C8D7282-E128-91B8-3F36-9A030F42147D}"/>
              </a:ext>
            </a:extLst>
          </p:cNvPr>
          <p:cNvSpPr>
            <a:spLocks noGrp="1"/>
          </p:cNvSpPr>
          <p:nvPr>
            <p:ph idx="1"/>
          </p:nvPr>
        </p:nvSpPr>
        <p:spPr/>
        <p:txBody>
          <a:bodyPr/>
          <a:lstStyle/>
          <a:p>
            <a:pPr>
              <a:lnSpc>
                <a:spcPct val="107000"/>
              </a:lnSpc>
              <a:spcAft>
                <a:spcPts val="800"/>
              </a:spcAft>
            </a:pPr>
            <a:r>
              <a:rPr lang="en-CA"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 Autosomal Recessive</a:t>
            </a:r>
            <a:endParaRPr lang="en-CA"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Autosomal Dominant</a:t>
            </a:r>
            <a:endParaRPr lang="en-CA"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X-Linked Recessive</a:t>
            </a:r>
            <a:endParaRPr lang="en-CA"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 X-Linked Dominant</a:t>
            </a:r>
            <a:endParaRPr lang="en-CA"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 Y- Linked </a:t>
            </a:r>
            <a:endParaRPr lang="en-CA"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1AAC95BA-78F7-2194-4958-AC95FCC4BD82}"/>
              </a:ext>
            </a:extLst>
          </p:cNvPr>
          <p:cNvSpPr>
            <a:spLocks noGrp="1"/>
          </p:cNvSpPr>
          <p:nvPr>
            <p:ph type="sldNum" sz="quarter" idx="12"/>
          </p:nvPr>
        </p:nvSpPr>
        <p:spPr/>
        <p:txBody>
          <a:bodyPr/>
          <a:lstStyle/>
          <a:p>
            <a:fld id="{9CD8D479-8942-46E8-A226-A4E01F7A105C}" type="slidenum">
              <a:rPr lang="en-CA" smtClean="0"/>
              <a:t>25</a:t>
            </a:fld>
            <a:endParaRPr lang="en-CA"/>
          </a:p>
        </p:txBody>
      </p:sp>
      <p:sp>
        <p:nvSpPr>
          <p:cNvPr id="5" name="Date Placeholder 4">
            <a:extLst>
              <a:ext uri="{FF2B5EF4-FFF2-40B4-BE49-F238E27FC236}">
                <a16:creationId xmlns:a16="http://schemas.microsoft.com/office/drawing/2014/main" id="{240168DD-EDF0-147E-B0D6-A7C58C14277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8AFB39BE-40CB-8AF8-BD02-5832AAE31D81}"/>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B1D0D9E2-1D37-EFB3-C644-346B93978B83}"/>
              </a:ext>
            </a:extLst>
          </p:cNvPr>
          <p:cNvPicPr>
            <a:picLocks noChangeAspect="1"/>
          </p:cNvPicPr>
          <p:nvPr/>
        </p:nvPicPr>
        <p:blipFill>
          <a:blip r:embed="rId3"/>
          <a:stretch>
            <a:fillRect/>
          </a:stretch>
        </p:blipFill>
        <p:spPr>
          <a:xfrm>
            <a:off x="6172200" y="1669296"/>
            <a:ext cx="4609775" cy="4394652"/>
          </a:xfrm>
          <a:prstGeom prst="rect">
            <a:avLst/>
          </a:prstGeom>
          <a:noFill/>
        </p:spPr>
      </p:pic>
    </p:spTree>
    <p:extLst>
      <p:ext uri="{BB962C8B-B14F-4D97-AF65-F5344CB8AC3E}">
        <p14:creationId xmlns:p14="http://schemas.microsoft.com/office/powerpoint/2010/main" val="104340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17D7-EF6A-308E-73D8-D23BC96376A6}"/>
              </a:ext>
            </a:extLst>
          </p:cNvPr>
          <p:cNvSpPr>
            <a:spLocks noGrp="1"/>
          </p:cNvSpPr>
          <p:nvPr>
            <p:ph type="title"/>
          </p:nvPr>
        </p:nvSpPr>
        <p:spPr>
          <a:xfrm>
            <a:off x="99386" y="203199"/>
            <a:ext cx="9371949" cy="657013"/>
          </a:xfrm>
        </p:spPr>
        <p:txBody>
          <a:bodyPr/>
          <a:lstStyle/>
          <a:p>
            <a:r>
              <a:rPr lang="en-CA" dirty="0"/>
              <a:t>Pedigree Charts</a:t>
            </a:r>
          </a:p>
        </p:txBody>
      </p:sp>
      <p:sp>
        <p:nvSpPr>
          <p:cNvPr id="4" name="Slide Number Placeholder 3">
            <a:extLst>
              <a:ext uri="{FF2B5EF4-FFF2-40B4-BE49-F238E27FC236}">
                <a16:creationId xmlns:a16="http://schemas.microsoft.com/office/drawing/2014/main" id="{A7A81E2B-D220-E579-7F9B-5DF894477833}"/>
              </a:ext>
            </a:extLst>
          </p:cNvPr>
          <p:cNvSpPr>
            <a:spLocks noGrp="1"/>
          </p:cNvSpPr>
          <p:nvPr>
            <p:ph type="sldNum" sz="quarter" idx="12"/>
          </p:nvPr>
        </p:nvSpPr>
        <p:spPr/>
        <p:txBody>
          <a:bodyPr/>
          <a:lstStyle/>
          <a:p>
            <a:fld id="{9CD8D479-8942-46E8-A226-A4E01F7A105C}" type="slidenum">
              <a:rPr lang="en-CA" smtClean="0"/>
              <a:t>26</a:t>
            </a:fld>
            <a:endParaRPr lang="en-CA"/>
          </a:p>
        </p:txBody>
      </p:sp>
      <p:sp>
        <p:nvSpPr>
          <p:cNvPr id="5" name="Date Placeholder 4">
            <a:extLst>
              <a:ext uri="{FF2B5EF4-FFF2-40B4-BE49-F238E27FC236}">
                <a16:creationId xmlns:a16="http://schemas.microsoft.com/office/drawing/2014/main" id="{8CCC6155-D435-84A2-67BD-4EFE4AC6D9C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18BA416-643B-91A7-3670-F9A814DD9F05}"/>
              </a:ext>
            </a:extLst>
          </p:cNvPr>
          <p:cNvSpPr>
            <a:spLocks noGrp="1"/>
          </p:cNvSpPr>
          <p:nvPr>
            <p:ph type="ftr" sz="quarter" idx="11"/>
          </p:nvPr>
        </p:nvSpPr>
        <p:spPr/>
        <p:txBody>
          <a:bodyPr/>
          <a:lstStyle/>
          <a:p>
            <a:r>
              <a:rPr lang="en-US"/>
              <a:t>Add a footer</a:t>
            </a:r>
            <a:endParaRPr lang="en-US" dirty="0"/>
          </a:p>
        </p:txBody>
      </p:sp>
      <p:pic>
        <p:nvPicPr>
          <p:cNvPr id="11" name="Content Placeholder 10">
            <a:extLst>
              <a:ext uri="{FF2B5EF4-FFF2-40B4-BE49-F238E27FC236}">
                <a16:creationId xmlns:a16="http://schemas.microsoft.com/office/drawing/2014/main" id="{3B8AA479-3606-2F12-2C83-B42B94389798}"/>
              </a:ext>
            </a:extLst>
          </p:cNvPr>
          <p:cNvPicPr>
            <a:picLocks noGrp="1" noChangeAspect="1"/>
          </p:cNvPicPr>
          <p:nvPr>
            <p:ph idx="1"/>
          </p:nvPr>
        </p:nvPicPr>
        <p:blipFill>
          <a:blip r:embed="rId3"/>
          <a:stretch>
            <a:fillRect/>
          </a:stretch>
        </p:blipFill>
        <p:spPr>
          <a:xfrm>
            <a:off x="1637716" y="1060418"/>
            <a:ext cx="8366922" cy="5368775"/>
          </a:xfrm>
          <a:prstGeom prst="rect">
            <a:avLst/>
          </a:prstGeom>
        </p:spPr>
      </p:pic>
    </p:spTree>
    <p:extLst>
      <p:ext uri="{BB962C8B-B14F-4D97-AF65-F5344CB8AC3E}">
        <p14:creationId xmlns:p14="http://schemas.microsoft.com/office/powerpoint/2010/main" val="191616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B6428-4600-D0DF-4760-548A1C735E9F}"/>
              </a:ext>
            </a:extLst>
          </p:cNvPr>
          <p:cNvSpPr>
            <a:spLocks noGrp="1"/>
          </p:cNvSpPr>
          <p:nvPr>
            <p:ph type="title"/>
          </p:nvPr>
        </p:nvSpPr>
        <p:spPr/>
        <p:txBody>
          <a:bodyPr/>
          <a:lstStyle/>
          <a:p>
            <a:r>
              <a:rPr lang="en-CA" dirty="0"/>
              <a:t>Autosomal Dominant Inheritance</a:t>
            </a:r>
          </a:p>
        </p:txBody>
      </p:sp>
      <p:sp>
        <p:nvSpPr>
          <p:cNvPr id="3" name="Content Placeholder 2">
            <a:extLst>
              <a:ext uri="{FF2B5EF4-FFF2-40B4-BE49-F238E27FC236}">
                <a16:creationId xmlns:a16="http://schemas.microsoft.com/office/drawing/2014/main" id="{84EF5632-4F69-9E24-B9E3-2527B082831A}"/>
              </a:ext>
            </a:extLst>
          </p:cNvPr>
          <p:cNvSpPr>
            <a:spLocks noGrp="1"/>
          </p:cNvSpPr>
          <p:nvPr>
            <p:ph idx="1"/>
          </p:nvPr>
        </p:nvSpPr>
        <p:spPr/>
        <p:txBody>
          <a:bodyPr/>
          <a:lstStyle/>
          <a:p>
            <a:r>
              <a:rPr lang="en-US" dirty="0">
                <a:solidFill>
                  <a:srgbClr val="FF0000"/>
                </a:solidFill>
              </a:rPr>
              <a:t>Autosomal</a:t>
            </a:r>
            <a:r>
              <a:rPr lang="en-US" dirty="0"/>
              <a:t> means not on the sex chromosomes.</a:t>
            </a:r>
          </a:p>
          <a:p>
            <a:r>
              <a:rPr lang="en-US" dirty="0"/>
              <a:t>Refers to those situations in which a single copy of an</a:t>
            </a:r>
            <a:r>
              <a:rPr lang="en-US" dirty="0">
                <a:solidFill>
                  <a:srgbClr val="FF0000"/>
                </a:solidFill>
              </a:rPr>
              <a:t> allele </a:t>
            </a:r>
            <a:r>
              <a:rPr lang="en-US" dirty="0"/>
              <a:t>is sufficient to cause expression of a trait.</a:t>
            </a:r>
          </a:p>
          <a:p>
            <a:endParaRPr lang="en-CA" dirty="0"/>
          </a:p>
        </p:txBody>
      </p:sp>
      <p:sp>
        <p:nvSpPr>
          <p:cNvPr id="4" name="Slide Number Placeholder 3">
            <a:extLst>
              <a:ext uri="{FF2B5EF4-FFF2-40B4-BE49-F238E27FC236}">
                <a16:creationId xmlns:a16="http://schemas.microsoft.com/office/drawing/2014/main" id="{5871C112-AECE-05B4-5930-54C0FEFE99C9}"/>
              </a:ext>
            </a:extLst>
          </p:cNvPr>
          <p:cNvSpPr>
            <a:spLocks noGrp="1"/>
          </p:cNvSpPr>
          <p:nvPr>
            <p:ph type="sldNum" sz="quarter" idx="12"/>
          </p:nvPr>
        </p:nvSpPr>
        <p:spPr/>
        <p:txBody>
          <a:bodyPr/>
          <a:lstStyle/>
          <a:p>
            <a:fld id="{9CD8D479-8942-46E8-A226-A4E01F7A105C}" type="slidenum">
              <a:rPr lang="en-CA" smtClean="0"/>
              <a:t>27</a:t>
            </a:fld>
            <a:endParaRPr lang="en-CA"/>
          </a:p>
        </p:txBody>
      </p:sp>
      <p:sp>
        <p:nvSpPr>
          <p:cNvPr id="5" name="Date Placeholder 4">
            <a:extLst>
              <a:ext uri="{FF2B5EF4-FFF2-40B4-BE49-F238E27FC236}">
                <a16:creationId xmlns:a16="http://schemas.microsoft.com/office/drawing/2014/main" id="{CC3D713A-6E91-FAAA-519F-FEC43358E62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B2A8D98E-98EA-BA24-133F-6BD5C96CA2EF}"/>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D6C6DFED-7458-515C-C313-A4F5A2C53336}"/>
              </a:ext>
            </a:extLst>
          </p:cNvPr>
          <p:cNvPicPr>
            <a:picLocks noChangeAspect="1"/>
          </p:cNvPicPr>
          <p:nvPr/>
        </p:nvPicPr>
        <p:blipFill>
          <a:blip r:embed="rId3"/>
          <a:stretch>
            <a:fillRect/>
          </a:stretch>
        </p:blipFill>
        <p:spPr>
          <a:xfrm>
            <a:off x="3815911" y="2944231"/>
            <a:ext cx="4255377" cy="3164098"/>
          </a:xfrm>
          <a:prstGeom prst="rect">
            <a:avLst/>
          </a:prstGeom>
        </p:spPr>
      </p:pic>
    </p:spTree>
    <p:extLst>
      <p:ext uri="{BB962C8B-B14F-4D97-AF65-F5344CB8AC3E}">
        <p14:creationId xmlns:p14="http://schemas.microsoft.com/office/powerpoint/2010/main" val="408449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B6428-4600-D0DF-4760-548A1C735E9F}"/>
              </a:ext>
            </a:extLst>
          </p:cNvPr>
          <p:cNvSpPr>
            <a:spLocks noGrp="1"/>
          </p:cNvSpPr>
          <p:nvPr>
            <p:ph type="title"/>
          </p:nvPr>
        </p:nvSpPr>
        <p:spPr/>
        <p:txBody>
          <a:bodyPr/>
          <a:lstStyle/>
          <a:p>
            <a:r>
              <a:rPr lang="en-CA" dirty="0"/>
              <a:t>Autosomal Dominant Inheritance</a:t>
            </a:r>
          </a:p>
        </p:txBody>
      </p:sp>
      <p:sp>
        <p:nvSpPr>
          <p:cNvPr id="3" name="Content Placeholder 2">
            <a:extLst>
              <a:ext uri="{FF2B5EF4-FFF2-40B4-BE49-F238E27FC236}">
                <a16:creationId xmlns:a16="http://schemas.microsoft.com/office/drawing/2014/main" id="{84EF5632-4F69-9E24-B9E3-2527B082831A}"/>
              </a:ext>
            </a:extLst>
          </p:cNvPr>
          <p:cNvSpPr>
            <a:spLocks noGrp="1"/>
          </p:cNvSpPr>
          <p:nvPr>
            <p:ph idx="1"/>
          </p:nvPr>
        </p:nvSpPr>
        <p:spPr/>
        <p:txBody>
          <a:bodyPr/>
          <a:lstStyle/>
          <a:p>
            <a:r>
              <a:rPr lang="en-US" dirty="0"/>
              <a:t>1. Every affected person should have at least one </a:t>
            </a:r>
            <a:r>
              <a:rPr lang="en-US" dirty="0">
                <a:solidFill>
                  <a:srgbClr val="FF0000"/>
                </a:solidFill>
              </a:rPr>
              <a:t>affected parent. </a:t>
            </a:r>
          </a:p>
          <a:p>
            <a:r>
              <a:rPr lang="en-US" dirty="0"/>
              <a:t>2. Males and females should be </a:t>
            </a:r>
            <a:r>
              <a:rPr lang="en-US" dirty="0">
                <a:solidFill>
                  <a:srgbClr val="FF0000"/>
                </a:solidFill>
              </a:rPr>
              <a:t>equally</a:t>
            </a:r>
            <a:r>
              <a:rPr lang="en-US" dirty="0"/>
              <a:t> affected. </a:t>
            </a:r>
          </a:p>
          <a:p>
            <a:r>
              <a:rPr lang="en-US" dirty="0"/>
              <a:t>3. An affected person has at least a </a:t>
            </a:r>
            <a:r>
              <a:rPr lang="en-US" dirty="0">
                <a:solidFill>
                  <a:srgbClr val="FF0000"/>
                </a:solidFill>
              </a:rPr>
              <a:t>50% </a:t>
            </a:r>
            <a:r>
              <a:rPr lang="en-US" dirty="0"/>
              <a:t>chance of transmitting the dominant allele to each offspring. </a:t>
            </a:r>
          </a:p>
          <a:p>
            <a:endParaRPr lang="en-CA" dirty="0"/>
          </a:p>
        </p:txBody>
      </p:sp>
      <p:sp>
        <p:nvSpPr>
          <p:cNvPr id="4" name="Slide Number Placeholder 3">
            <a:extLst>
              <a:ext uri="{FF2B5EF4-FFF2-40B4-BE49-F238E27FC236}">
                <a16:creationId xmlns:a16="http://schemas.microsoft.com/office/drawing/2014/main" id="{5871C112-AECE-05B4-5930-54C0FEFE99C9}"/>
              </a:ext>
            </a:extLst>
          </p:cNvPr>
          <p:cNvSpPr>
            <a:spLocks noGrp="1"/>
          </p:cNvSpPr>
          <p:nvPr>
            <p:ph type="sldNum" sz="quarter" idx="12"/>
          </p:nvPr>
        </p:nvSpPr>
        <p:spPr/>
        <p:txBody>
          <a:bodyPr/>
          <a:lstStyle/>
          <a:p>
            <a:fld id="{9CD8D479-8942-46E8-A226-A4E01F7A105C}" type="slidenum">
              <a:rPr lang="en-CA" smtClean="0"/>
              <a:t>28</a:t>
            </a:fld>
            <a:endParaRPr lang="en-CA"/>
          </a:p>
        </p:txBody>
      </p:sp>
      <p:sp>
        <p:nvSpPr>
          <p:cNvPr id="5" name="Date Placeholder 4">
            <a:extLst>
              <a:ext uri="{FF2B5EF4-FFF2-40B4-BE49-F238E27FC236}">
                <a16:creationId xmlns:a16="http://schemas.microsoft.com/office/drawing/2014/main" id="{CC3D713A-6E91-FAAA-519F-FEC43358E62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B2A8D98E-98EA-BA24-133F-6BD5C96CA2EF}"/>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ADFF3E79-5E8A-EAE3-1317-F53BDC83127A}"/>
              </a:ext>
            </a:extLst>
          </p:cNvPr>
          <p:cNvPicPr>
            <a:picLocks noChangeAspect="1"/>
          </p:cNvPicPr>
          <p:nvPr/>
        </p:nvPicPr>
        <p:blipFill>
          <a:blip r:embed="rId3"/>
          <a:stretch>
            <a:fillRect/>
          </a:stretch>
        </p:blipFill>
        <p:spPr>
          <a:xfrm>
            <a:off x="3826071" y="3243944"/>
            <a:ext cx="4255377" cy="3164098"/>
          </a:xfrm>
          <a:prstGeom prst="rect">
            <a:avLst/>
          </a:prstGeom>
        </p:spPr>
      </p:pic>
    </p:spTree>
    <p:extLst>
      <p:ext uri="{BB962C8B-B14F-4D97-AF65-F5344CB8AC3E}">
        <p14:creationId xmlns:p14="http://schemas.microsoft.com/office/powerpoint/2010/main" val="98696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A507-814E-9810-3194-4CD4C3E69880}"/>
              </a:ext>
            </a:extLst>
          </p:cNvPr>
          <p:cNvSpPr>
            <a:spLocks noGrp="1"/>
          </p:cNvSpPr>
          <p:nvPr>
            <p:ph type="title"/>
          </p:nvPr>
        </p:nvSpPr>
        <p:spPr/>
        <p:txBody>
          <a:bodyPr/>
          <a:lstStyle/>
          <a:p>
            <a:r>
              <a:rPr lang="en-CA" dirty="0"/>
              <a:t>Autosomal Dominant Inheritance</a:t>
            </a:r>
          </a:p>
        </p:txBody>
      </p:sp>
      <p:sp>
        <p:nvSpPr>
          <p:cNvPr id="4" name="Slide Number Placeholder 3">
            <a:extLst>
              <a:ext uri="{FF2B5EF4-FFF2-40B4-BE49-F238E27FC236}">
                <a16:creationId xmlns:a16="http://schemas.microsoft.com/office/drawing/2014/main" id="{22820AFB-EC22-A028-9671-04BAC3CF7E21}"/>
              </a:ext>
            </a:extLst>
          </p:cNvPr>
          <p:cNvSpPr>
            <a:spLocks noGrp="1"/>
          </p:cNvSpPr>
          <p:nvPr>
            <p:ph type="sldNum" sz="quarter" idx="12"/>
          </p:nvPr>
        </p:nvSpPr>
        <p:spPr/>
        <p:txBody>
          <a:bodyPr/>
          <a:lstStyle/>
          <a:p>
            <a:fld id="{9CD8D479-8942-46E8-A226-A4E01F7A105C}" type="slidenum">
              <a:rPr lang="en-CA" smtClean="0"/>
              <a:t>29</a:t>
            </a:fld>
            <a:endParaRPr lang="en-CA"/>
          </a:p>
        </p:txBody>
      </p:sp>
      <p:sp>
        <p:nvSpPr>
          <p:cNvPr id="5" name="Date Placeholder 4">
            <a:extLst>
              <a:ext uri="{FF2B5EF4-FFF2-40B4-BE49-F238E27FC236}">
                <a16:creationId xmlns:a16="http://schemas.microsoft.com/office/drawing/2014/main" id="{E2077FC4-B8ED-3086-7F3B-8A1CD4EAD6D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9313DAC0-2B15-F898-B31A-36FA75C2026A}"/>
              </a:ext>
            </a:extLst>
          </p:cNvPr>
          <p:cNvSpPr>
            <a:spLocks noGrp="1"/>
          </p:cNvSpPr>
          <p:nvPr>
            <p:ph type="ftr" sz="quarter" idx="11"/>
          </p:nvPr>
        </p:nvSpPr>
        <p:spPr/>
        <p:txBody>
          <a:bodyPr/>
          <a:lstStyle/>
          <a:p>
            <a:r>
              <a:rPr lang="en-US"/>
              <a:t>Add a footer</a:t>
            </a:r>
            <a:endParaRPr lang="en-US" dirty="0"/>
          </a:p>
        </p:txBody>
      </p:sp>
      <p:sp>
        <p:nvSpPr>
          <p:cNvPr id="10" name="Content Placeholder 9">
            <a:extLst>
              <a:ext uri="{FF2B5EF4-FFF2-40B4-BE49-F238E27FC236}">
                <a16:creationId xmlns:a16="http://schemas.microsoft.com/office/drawing/2014/main" id="{E78C6BF8-CB2F-A46A-EBA1-F8EC2B0FC5B9}"/>
              </a:ext>
            </a:extLst>
          </p:cNvPr>
          <p:cNvSpPr>
            <a:spLocks noGrp="1"/>
          </p:cNvSpPr>
          <p:nvPr>
            <p:ph idx="1"/>
          </p:nvPr>
        </p:nvSpPr>
        <p:spPr/>
        <p:txBody>
          <a:bodyPr/>
          <a:lstStyle/>
          <a:p>
            <a:r>
              <a:rPr lang="en-US" dirty="0"/>
              <a:t>Progeria (caused by a mutation) in which the person ages very rapidly.  They die before they can reproduce.</a:t>
            </a:r>
          </a:p>
          <a:p>
            <a:r>
              <a:rPr lang="en-US" dirty="0"/>
              <a:t>Huntington’s Disease in which the central nervous system starts to break down around the age of 30.</a:t>
            </a:r>
          </a:p>
          <a:p>
            <a:endParaRPr lang="en-CA" dirty="0"/>
          </a:p>
        </p:txBody>
      </p:sp>
      <p:pic>
        <p:nvPicPr>
          <p:cNvPr id="11" name="Picture 10">
            <a:extLst>
              <a:ext uri="{FF2B5EF4-FFF2-40B4-BE49-F238E27FC236}">
                <a16:creationId xmlns:a16="http://schemas.microsoft.com/office/drawing/2014/main" id="{51FE6487-CEA4-0831-9823-2741E4B63D62}"/>
              </a:ext>
            </a:extLst>
          </p:cNvPr>
          <p:cNvPicPr>
            <a:picLocks noChangeAspect="1"/>
          </p:cNvPicPr>
          <p:nvPr/>
        </p:nvPicPr>
        <p:blipFill>
          <a:blip r:embed="rId3"/>
          <a:stretch>
            <a:fillRect/>
          </a:stretch>
        </p:blipFill>
        <p:spPr>
          <a:xfrm>
            <a:off x="3826071" y="3243944"/>
            <a:ext cx="4255377" cy="3164098"/>
          </a:xfrm>
          <a:prstGeom prst="rect">
            <a:avLst/>
          </a:prstGeom>
        </p:spPr>
      </p:pic>
    </p:spTree>
    <p:extLst>
      <p:ext uri="{BB962C8B-B14F-4D97-AF65-F5344CB8AC3E}">
        <p14:creationId xmlns:p14="http://schemas.microsoft.com/office/powerpoint/2010/main" val="335584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8" name="TextBox 7">
            <a:extLst>
              <a:ext uri="{FF2B5EF4-FFF2-40B4-BE49-F238E27FC236}">
                <a16:creationId xmlns:a16="http://schemas.microsoft.com/office/drawing/2014/main" id="{AD3205CE-0841-F17B-5228-D30600FBC2E2}"/>
              </a:ext>
            </a:extLst>
          </p:cNvPr>
          <p:cNvSpPr txBox="1"/>
          <p:nvPr/>
        </p:nvSpPr>
        <p:spPr>
          <a:xfrm>
            <a:off x="3020475" y="718423"/>
            <a:ext cx="5972339" cy="584775"/>
          </a:xfrm>
          <a:prstGeom prst="rect">
            <a:avLst/>
          </a:prstGeom>
          <a:solidFill>
            <a:schemeClr val="accent1"/>
          </a:solidFill>
          <a:ln>
            <a:solidFill>
              <a:schemeClr val="accent1"/>
            </a:solidFill>
          </a:ln>
        </p:spPr>
        <p:txBody>
          <a:bodyPr wrap="square" rtlCol="0">
            <a:spAutoFit/>
          </a:bodyPr>
          <a:lstStyle/>
          <a:p>
            <a:r>
              <a:rPr lang="en-CA" sz="3200" dirty="0">
                <a:solidFill>
                  <a:schemeClr val="bg1"/>
                </a:solidFill>
              </a:rPr>
              <a:t>What are the Sex Chromosomes?</a:t>
            </a:r>
          </a:p>
        </p:txBody>
      </p:sp>
      <p:pic>
        <p:nvPicPr>
          <p:cNvPr id="11" name="Picture 2" descr="Karyotype of the patient - normal autosomes and abnormal sex ...">
            <a:extLst>
              <a:ext uri="{FF2B5EF4-FFF2-40B4-BE49-F238E27FC236}">
                <a16:creationId xmlns:a16="http://schemas.microsoft.com/office/drawing/2014/main" id="{39174B44-0F7C-26ED-120F-C38878DB2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22" y="1816278"/>
            <a:ext cx="5169956" cy="374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3698-444C-D6F5-9394-BCA2B8167D6C}"/>
              </a:ext>
            </a:extLst>
          </p:cNvPr>
          <p:cNvSpPr>
            <a:spLocks noGrp="1"/>
          </p:cNvSpPr>
          <p:nvPr>
            <p:ph type="title"/>
          </p:nvPr>
        </p:nvSpPr>
        <p:spPr/>
        <p:txBody>
          <a:bodyPr/>
          <a:lstStyle/>
          <a:p>
            <a:r>
              <a:rPr lang="en-CA" dirty="0"/>
              <a:t>Autosomal Recessive Inheritance</a:t>
            </a:r>
          </a:p>
        </p:txBody>
      </p:sp>
      <p:sp>
        <p:nvSpPr>
          <p:cNvPr id="3" name="Content Placeholder 2">
            <a:extLst>
              <a:ext uri="{FF2B5EF4-FFF2-40B4-BE49-F238E27FC236}">
                <a16:creationId xmlns:a16="http://schemas.microsoft.com/office/drawing/2014/main" id="{AAA3D200-A847-2F23-9C23-F4E37A966D57}"/>
              </a:ext>
            </a:extLst>
          </p:cNvPr>
          <p:cNvSpPr>
            <a:spLocks noGrp="1"/>
          </p:cNvSpPr>
          <p:nvPr>
            <p:ph idx="1"/>
          </p:nvPr>
        </p:nvSpPr>
        <p:spPr/>
        <p:txBody>
          <a:bodyPr/>
          <a:lstStyle/>
          <a:p>
            <a:r>
              <a:rPr lang="en-US" dirty="0"/>
              <a:t>Refers to those situations where two </a:t>
            </a:r>
            <a:r>
              <a:rPr lang="en-US" dirty="0">
                <a:solidFill>
                  <a:srgbClr val="FF0000"/>
                </a:solidFill>
              </a:rPr>
              <a:t>recessive alleles </a:t>
            </a:r>
            <a:r>
              <a:rPr lang="en-US" dirty="0"/>
              <a:t>result in a trait being expressed. </a:t>
            </a:r>
          </a:p>
          <a:p>
            <a:endParaRPr lang="en-CA" dirty="0"/>
          </a:p>
        </p:txBody>
      </p:sp>
      <p:sp>
        <p:nvSpPr>
          <p:cNvPr id="4" name="Slide Number Placeholder 3">
            <a:extLst>
              <a:ext uri="{FF2B5EF4-FFF2-40B4-BE49-F238E27FC236}">
                <a16:creationId xmlns:a16="http://schemas.microsoft.com/office/drawing/2014/main" id="{34F62951-9E4B-D338-4874-A959005BAB2F}"/>
              </a:ext>
            </a:extLst>
          </p:cNvPr>
          <p:cNvSpPr>
            <a:spLocks noGrp="1"/>
          </p:cNvSpPr>
          <p:nvPr>
            <p:ph type="sldNum" sz="quarter" idx="12"/>
          </p:nvPr>
        </p:nvSpPr>
        <p:spPr/>
        <p:txBody>
          <a:bodyPr/>
          <a:lstStyle/>
          <a:p>
            <a:fld id="{9CD8D479-8942-46E8-A226-A4E01F7A105C}" type="slidenum">
              <a:rPr lang="en-CA" smtClean="0"/>
              <a:t>30</a:t>
            </a:fld>
            <a:endParaRPr lang="en-CA"/>
          </a:p>
        </p:txBody>
      </p:sp>
      <p:sp>
        <p:nvSpPr>
          <p:cNvPr id="5" name="Date Placeholder 4">
            <a:extLst>
              <a:ext uri="{FF2B5EF4-FFF2-40B4-BE49-F238E27FC236}">
                <a16:creationId xmlns:a16="http://schemas.microsoft.com/office/drawing/2014/main" id="{3C3EB254-EBBB-5E66-E491-908537D0DBA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0C5EFE36-A930-5042-3E85-50050799080E}"/>
              </a:ext>
            </a:extLst>
          </p:cNvPr>
          <p:cNvSpPr>
            <a:spLocks noGrp="1"/>
          </p:cNvSpPr>
          <p:nvPr>
            <p:ph type="ftr" sz="quarter" idx="11"/>
          </p:nvPr>
        </p:nvSpPr>
        <p:spPr/>
        <p:txBody>
          <a:bodyPr/>
          <a:lstStyle/>
          <a:p>
            <a:r>
              <a:rPr lang="en-US"/>
              <a:t>Add a footer</a:t>
            </a:r>
            <a:endParaRPr lang="en-US" dirty="0"/>
          </a:p>
        </p:txBody>
      </p:sp>
      <p:pic>
        <p:nvPicPr>
          <p:cNvPr id="7" name="Picture 5" descr="autosomalrecessive">
            <a:extLst>
              <a:ext uri="{FF2B5EF4-FFF2-40B4-BE49-F238E27FC236}">
                <a16:creationId xmlns:a16="http://schemas.microsoft.com/office/drawing/2014/main" id="{BEDD89EE-24C2-98BE-6A40-EC5658402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215" y="2141114"/>
            <a:ext cx="5122863" cy="3806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13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3698-444C-D6F5-9394-BCA2B8167D6C}"/>
              </a:ext>
            </a:extLst>
          </p:cNvPr>
          <p:cNvSpPr>
            <a:spLocks noGrp="1"/>
          </p:cNvSpPr>
          <p:nvPr>
            <p:ph type="title"/>
          </p:nvPr>
        </p:nvSpPr>
        <p:spPr/>
        <p:txBody>
          <a:bodyPr/>
          <a:lstStyle/>
          <a:p>
            <a:r>
              <a:rPr lang="en-CA" dirty="0"/>
              <a:t>Autosomal Recessive Inheritance</a:t>
            </a:r>
          </a:p>
        </p:txBody>
      </p:sp>
      <p:sp>
        <p:nvSpPr>
          <p:cNvPr id="3" name="Content Placeholder 2">
            <a:extLst>
              <a:ext uri="{FF2B5EF4-FFF2-40B4-BE49-F238E27FC236}">
                <a16:creationId xmlns:a16="http://schemas.microsoft.com/office/drawing/2014/main" id="{AAA3D200-A847-2F23-9C23-F4E37A966D57}"/>
              </a:ext>
            </a:extLst>
          </p:cNvPr>
          <p:cNvSpPr>
            <a:spLocks noGrp="1"/>
          </p:cNvSpPr>
          <p:nvPr>
            <p:ph idx="1"/>
          </p:nvPr>
        </p:nvSpPr>
        <p:spPr/>
        <p:txBody>
          <a:bodyPr/>
          <a:lstStyle/>
          <a:p>
            <a:pPr eaLnBrk="1" hangingPunct="1">
              <a:lnSpc>
                <a:spcPct val="90000"/>
              </a:lnSpc>
            </a:pPr>
            <a:r>
              <a:rPr lang="en-CA" altLang="en-US" sz="2400" dirty="0">
                <a:ea typeface="ＭＳ Ｐゴシック" panose="020B0600070205080204" pitchFamily="34" charset="-128"/>
              </a:rPr>
              <a:t>1. An affected person may not have affected parents.  Parents  would be </a:t>
            </a:r>
            <a:r>
              <a:rPr lang="en-CA" altLang="en-US" sz="2400" dirty="0">
                <a:solidFill>
                  <a:srgbClr val="FF0000"/>
                </a:solidFill>
                <a:ea typeface="ＭＳ Ｐゴシック" panose="020B0600070205080204" pitchFamily="34" charset="-128"/>
              </a:rPr>
              <a:t>carriers.</a:t>
            </a:r>
          </a:p>
          <a:p>
            <a:pPr eaLnBrk="1" hangingPunct="1">
              <a:lnSpc>
                <a:spcPct val="90000"/>
              </a:lnSpc>
            </a:pPr>
            <a:r>
              <a:rPr lang="en-CA" altLang="en-US" sz="2400" dirty="0">
                <a:ea typeface="ＭＳ Ｐゴシック" panose="020B0600070205080204" pitchFamily="34" charset="-128"/>
              </a:rPr>
              <a:t>2.  Affects both sexes equally.  Can appear to skip generations.</a:t>
            </a:r>
          </a:p>
          <a:p>
            <a:pPr eaLnBrk="1" hangingPunct="1">
              <a:lnSpc>
                <a:spcPct val="90000"/>
              </a:lnSpc>
            </a:pPr>
            <a:r>
              <a:rPr lang="en-CA" altLang="en-US" sz="2400" dirty="0">
                <a:ea typeface="ＭＳ Ｐゴシック" panose="020B0600070205080204" pitchFamily="34" charset="-128"/>
              </a:rPr>
              <a:t>3. Two affected parents will have affected children </a:t>
            </a:r>
            <a:r>
              <a:rPr lang="en-CA" altLang="en-US" sz="2400" dirty="0">
                <a:solidFill>
                  <a:srgbClr val="FF0000"/>
                </a:solidFill>
                <a:ea typeface="ＭＳ Ｐゴシック" panose="020B0600070205080204" pitchFamily="34" charset="-128"/>
              </a:rPr>
              <a:t>100% </a:t>
            </a:r>
            <a:r>
              <a:rPr lang="en-CA" altLang="en-US" sz="2400" dirty="0">
                <a:ea typeface="ＭＳ Ｐゴシック" panose="020B0600070205080204" pitchFamily="34" charset="-128"/>
              </a:rPr>
              <a:t>of the time. </a:t>
            </a:r>
            <a:endParaRPr lang="en-US" altLang="en-US" sz="2400" dirty="0">
              <a:ea typeface="ＭＳ Ｐゴシック" panose="020B0600070205080204" pitchFamily="34" charset="-128"/>
            </a:endParaRPr>
          </a:p>
          <a:p>
            <a:endParaRPr lang="en-CA" dirty="0"/>
          </a:p>
        </p:txBody>
      </p:sp>
      <p:sp>
        <p:nvSpPr>
          <p:cNvPr id="4" name="Slide Number Placeholder 3">
            <a:extLst>
              <a:ext uri="{FF2B5EF4-FFF2-40B4-BE49-F238E27FC236}">
                <a16:creationId xmlns:a16="http://schemas.microsoft.com/office/drawing/2014/main" id="{34F62951-9E4B-D338-4874-A959005BAB2F}"/>
              </a:ext>
            </a:extLst>
          </p:cNvPr>
          <p:cNvSpPr>
            <a:spLocks noGrp="1"/>
          </p:cNvSpPr>
          <p:nvPr>
            <p:ph type="sldNum" sz="quarter" idx="12"/>
          </p:nvPr>
        </p:nvSpPr>
        <p:spPr/>
        <p:txBody>
          <a:bodyPr/>
          <a:lstStyle/>
          <a:p>
            <a:fld id="{9CD8D479-8942-46E8-A226-A4E01F7A105C}" type="slidenum">
              <a:rPr lang="en-CA" smtClean="0"/>
              <a:t>31</a:t>
            </a:fld>
            <a:endParaRPr lang="en-CA"/>
          </a:p>
        </p:txBody>
      </p:sp>
      <p:sp>
        <p:nvSpPr>
          <p:cNvPr id="5" name="Date Placeholder 4">
            <a:extLst>
              <a:ext uri="{FF2B5EF4-FFF2-40B4-BE49-F238E27FC236}">
                <a16:creationId xmlns:a16="http://schemas.microsoft.com/office/drawing/2014/main" id="{3C3EB254-EBBB-5E66-E491-908537D0DBA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0C5EFE36-A930-5042-3E85-50050799080E}"/>
              </a:ext>
            </a:extLst>
          </p:cNvPr>
          <p:cNvSpPr>
            <a:spLocks noGrp="1"/>
          </p:cNvSpPr>
          <p:nvPr>
            <p:ph type="ftr" sz="quarter" idx="11"/>
          </p:nvPr>
        </p:nvSpPr>
        <p:spPr/>
        <p:txBody>
          <a:bodyPr/>
          <a:lstStyle/>
          <a:p>
            <a:r>
              <a:rPr lang="en-US"/>
              <a:t>Add a footer</a:t>
            </a:r>
            <a:endParaRPr lang="en-US" dirty="0"/>
          </a:p>
        </p:txBody>
      </p:sp>
      <p:pic>
        <p:nvPicPr>
          <p:cNvPr id="7" name="Picture 5" descr="autosomalrecessive">
            <a:extLst>
              <a:ext uri="{FF2B5EF4-FFF2-40B4-BE49-F238E27FC236}">
                <a16:creationId xmlns:a16="http://schemas.microsoft.com/office/drawing/2014/main" id="{19D11DF5-F5EE-EED7-58DD-F996F0EB4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485" y="3230742"/>
            <a:ext cx="4573591" cy="33986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80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3698-444C-D6F5-9394-BCA2B8167D6C}"/>
              </a:ext>
            </a:extLst>
          </p:cNvPr>
          <p:cNvSpPr>
            <a:spLocks noGrp="1"/>
          </p:cNvSpPr>
          <p:nvPr>
            <p:ph type="title"/>
          </p:nvPr>
        </p:nvSpPr>
        <p:spPr/>
        <p:txBody>
          <a:bodyPr/>
          <a:lstStyle/>
          <a:p>
            <a:r>
              <a:rPr lang="en-CA" dirty="0"/>
              <a:t>Autosomal Recessive Inheritance</a:t>
            </a:r>
          </a:p>
        </p:txBody>
      </p:sp>
      <p:sp>
        <p:nvSpPr>
          <p:cNvPr id="3" name="Content Placeholder 2">
            <a:extLst>
              <a:ext uri="{FF2B5EF4-FFF2-40B4-BE49-F238E27FC236}">
                <a16:creationId xmlns:a16="http://schemas.microsoft.com/office/drawing/2014/main" id="{AAA3D200-A847-2F23-9C23-F4E37A966D57}"/>
              </a:ext>
            </a:extLst>
          </p:cNvPr>
          <p:cNvSpPr>
            <a:spLocks noGrp="1"/>
          </p:cNvSpPr>
          <p:nvPr>
            <p:ph idx="1"/>
          </p:nvPr>
        </p:nvSpPr>
        <p:spPr/>
        <p:txBody>
          <a:bodyPr/>
          <a:lstStyle/>
          <a:p>
            <a:pPr eaLnBrk="1" hangingPunct="1">
              <a:lnSpc>
                <a:spcPct val="80000"/>
              </a:lnSpc>
            </a:pPr>
            <a:r>
              <a:rPr lang="en-CA" altLang="en-US" sz="2000" dirty="0">
                <a:ea typeface="ＭＳ Ｐゴシック" panose="020B0600070205080204" pitchFamily="34" charset="-128"/>
              </a:rPr>
              <a:t>Albinism is a genetic condition which is the loss of pigment in hair, skin and eyes.</a:t>
            </a:r>
          </a:p>
          <a:p>
            <a:pPr eaLnBrk="1" hangingPunct="1">
              <a:lnSpc>
                <a:spcPct val="80000"/>
              </a:lnSpc>
            </a:pPr>
            <a:r>
              <a:rPr lang="en-CA" altLang="en-US" sz="2000" dirty="0">
                <a:ea typeface="ＭＳ Ｐゴシック" panose="020B0600070205080204" pitchFamily="34" charset="-128"/>
              </a:rPr>
              <a:t>Tay Sachs is a genetic disorder which is a buildup of fatty deposits in the brain, eventually proving to be fatal.</a:t>
            </a:r>
          </a:p>
          <a:p>
            <a:endParaRPr lang="en-CA" dirty="0"/>
          </a:p>
        </p:txBody>
      </p:sp>
      <p:sp>
        <p:nvSpPr>
          <p:cNvPr id="4" name="Slide Number Placeholder 3">
            <a:extLst>
              <a:ext uri="{FF2B5EF4-FFF2-40B4-BE49-F238E27FC236}">
                <a16:creationId xmlns:a16="http://schemas.microsoft.com/office/drawing/2014/main" id="{34F62951-9E4B-D338-4874-A959005BAB2F}"/>
              </a:ext>
            </a:extLst>
          </p:cNvPr>
          <p:cNvSpPr>
            <a:spLocks noGrp="1"/>
          </p:cNvSpPr>
          <p:nvPr>
            <p:ph type="sldNum" sz="quarter" idx="12"/>
          </p:nvPr>
        </p:nvSpPr>
        <p:spPr/>
        <p:txBody>
          <a:bodyPr/>
          <a:lstStyle/>
          <a:p>
            <a:fld id="{9CD8D479-8942-46E8-A226-A4E01F7A105C}" type="slidenum">
              <a:rPr lang="en-CA" smtClean="0"/>
              <a:t>32</a:t>
            </a:fld>
            <a:endParaRPr lang="en-CA"/>
          </a:p>
        </p:txBody>
      </p:sp>
      <p:sp>
        <p:nvSpPr>
          <p:cNvPr id="5" name="Date Placeholder 4">
            <a:extLst>
              <a:ext uri="{FF2B5EF4-FFF2-40B4-BE49-F238E27FC236}">
                <a16:creationId xmlns:a16="http://schemas.microsoft.com/office/drawing/2014/main" id="{3C3EB254-EBBB-5E66-E491-908537D0DBA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0C5EFE36-A930-5042-3E85-50050799080E}"/>
              </a:ext>
            </a:extLst>
          </p:cNvPr>
          <p:cNvSpPr>
            <a:spLocks noGrp="1"/>
          </p:cNvSpPr>
          <p:nvPr>
            <p:ph type="ftr" sz="quarter" idx="11"/>
          </p:nvPr>
        </p:nvSpPr>
        <p:spPr/>
        <p:txBody>
          <a:bodyPr/>
          <a:lstStyle/>
          <a:p>
            <a:r>
              <a:rPr lang="en-US"/>
              <a:t>Add a footer</a:t>
            </a:r>
            <a:endParaRPr lang="en-US" dirty="0"/>
          </a:p>
        </p:txBody>
      </p:sp>
      <p:pic>
        <p:nvPicPr>
          <p:cNvPr id="7" name="Picture 5" descr="autosomalrecessive">
            <a:extLst>
              <a:ext uri="{FF2B5EF4-FFF2-40B4-BE49-F238E27FC236}">
                <a16:creationId xmlns:a16="http://schemas.microsoft.com/office/drawing/2014/main" id="{01AE5AF1-1739-35F4-2518-5F84B9E7E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323" y="2690495"/>
            <a:ext cx="5122863" cy="3806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65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17D7-EF6A-308E-73D8-D23BC96376A6}"/>
              </a:ext>
            </a:extLst>
          </p:cNvPr>
          <p:cNvSpPr>
            <a:spLocks noGrp="1"/>
          </p:cNvSpPr>
          <p:nvPr>
            <p:ph type="title"/>
          </p:nvPr>
        </p:nvSpPr>
        <p:spPr>
          <a:xfrm>
            <a:off x="99386" y="203199"/>
            <a:ext cx="9371949" cy="657013"/>
          </a:xfrm>
        </p:spPr>
        <p:txBody>
          <a:bodyPr/>
          <a:lstStyle/>
          <a:p>
            <a:r>
              <a:rPr lang="en-CA" dirty="0"/>
              <a:t>Interpreting Pedigree Charts</a:t>
            </a:r>
          </a:p>
        </p:txBody>
      </p:sp>
      <p:sp>
        <p:nvSpPr>
          <p:cNvPr id="4" name="Slide Number Placeholder 3">
            <a:extLst>
              <a:ext uri="{FF2B5EF4-FFF2-40B4-BE49-F238E27FC236}">
                <a16:creationId xmlns:a16="http://schemas.microsoft.com/office/drawing/2014/main" id="{A7A81E2B-D220-E579-7F9B-5DF894477833}"/>
              </a:ext>
            </a:extLst>
          </p:cNvPr>
          <p:cNvSpPr>
            <a:spLocks noGrp="1"/>
          </p:cNvSpPr>
          <p:nvPr>
            <p:ph type="sldNum" sz="quarter" idx="12"/>
          </p:nvPr>
        </p:nvSpPr>
        <p:spPr/>
        <p:txBody>
          <a:bodyPr/>
          <a:lstStyle/>
          <a:p>
            <a:fld id="{9CD8D479-8942-46E8-A226-A4E01F7A105C}" type="slidenum">
              <a:rPr lang="en-CA" smtClean="0"/>
              <a:t>33</a:t>
            </a:fld>
            <a:endParaRPr lang="en-CA"/>
          </a:p>
        </p:txBody>
      </p:sp>
      <p:sp>
        <p:nvSpPr>
          <p:cNvPr id="5" name="Date Placeholder 4">
            <a:extLst>
              <a:ext uri="{FF2B5EF4-FFF2-40B4-BE49-F238E27FC236}">
                <a16:creationId xmlns:a16="http://schemas.microsoft.com/office/drawing/2014/main" id="{8CCC6155-D435-84A2-67BD-4EFE4AC6D9C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18BA416-643B-91A7-3670-F9A814DD9F05}"/>
              </a:ext>
            </a:extLst>
          </p:cNvPr>
          <p:cNvSpPr>
            <a:spLocks noGrp="1"/>
          </p:cNvSpPr>
          <p:nvPr>
            <p:ph type="ftr" sz="quarter" idx="11"/>
          </p:nvPr>
        </p:nvSpPr>
        <p:spPr/>
        <p:txBody>
          <a:bodyPr/>
          <a:lstStyle/>
          <a:p>
            <a:r>
              <a:rPr lang="en-US"/>
              <a:t>Add a footer</a:t>
            </a:r>
            <a:endParaRPr lang="en-US" dirty="0"/>
          </a:p>
        </p:txBody>
      </p:sp>
      <p:sp>
        <p:nvSpPr>
          <p:cNvPr id="7" name="Content Placeholder 6">
            <a:extLst>
              <a:ext uri="{FF2B5EF4-FFF2-40B4-BE49-F238E27FC236}">
                <a16:creationId xmlns:a16="http://schemas.microsoft.com/office/drawing/2014/main" id="{19F3C1D1-0A0D-91F6-EA2C-C8A7AC652982}"/>
              </a:ext>
            </a:extLst>
          </p:cNvPr>
          <p:cNvSpPr>
            <a:spLocks noGrp="1"/>
          </p:cNvSpPr>
          <p:nvPr>
            <p:ph idx="1"/>
          </p:nvPr>
        </p:nvSpPr>
        <p:spPr>
          <a:xfrm>
            <a:off x="410402" y="1281521"/>
            <a:ext cx="6589488" cy="4620682"/>
          </a:xfrm>
        </p:spPr>
        <p:txBody>
          <a:bodyPr/>
          <a:lstStyle/>
          <a:p>
            <a:r>
              <a:rPr lang="en-CA" dirty="0"/>
              <a:t>When looking at a pedigree chart you should ask yourself these questions:</a:t>
            </a:r>
          </a:p>
          <a:p>
            <a:pPr lvl="1"/>
            <a:endParaRPr lang="en-CA" dirty="0"/>
          </a:p>
          <a:p>
            <a:pPr lvl="1">
              <a:lnSpc>
                <a:spcPct val="100000"/>
              </a:lnSpc>
            </a:pPr>
            <a:r>
              <a:rPr lang="en-CA" dirty="0"/>
              <a:t>Are the effected individuals present in every generation or does it skip a generation?</a:t>
            </a:r>
          </a:p>
          <a:p>
            <a:pPr lvl="1">
              <a:lnSpc>
                <a:spcPct val="200000"/>
              </a:lnSpc>
            </a:pPr>
            <a:r>
              <a:rPr lang="en-CA" dirty="0"/>
              <a:t>Are there carriers present?</a:t>
            </a:r>
          </a:p>
          <a:p>
            <a:pPr lvl="1">
              <a:lnSpc>
                <a:spcPct val="200000"/>
              </a:lnSpc>
            </a:pPr>
            <a:r>
              <a:rPr lang="en-CA" dirty="0"/>
              <a:t>Are only men or women impacted or both? </a:t>
            </a:r>
          </a:p>
          <a:p>
            <a:pPr lvl="1">
              <a:lnSpc>
                <a:spcPct val="200000"/>
              </a:lnSpc>
            </a:pPr>
            <a:r>
              <a:rPr lang="en-CA" dirty="0"/>
              <a:t>Do all offspring have the gene or only some?</a:t>
            </a:r>
          </a:p>
        </p:txBody>
      </p:sp>
      <p:pic>
        <p:nvPicPr>
          <p:cNvPr id="8" name="Picture 7">
            <a:extLst>
              <a:ext uri="{FF2B5EF4-FFF2-40B4-BE49-F238E27FC236}">
                <a16:creationId xmlns:a16="http://schemas.microsoft.com/office/drawing/2014/main" id="{EE5E3D21-4BB3-9C0F-B5FC-C9A184636C9C}"/>
              </a:ext>
            </a:extLst>
          </p:cNvPr>
          <p:cNvPicPr>
            <a:picLocks noChangeAspect="1"/>
          </p:cNvPicPr>
          <p:nvPr/>
        </p:nvPicPr>
        <p:blipFill>
          <a:blip r:embed="rId3"/>
          <a:stretch>
            <a:fillRect/>
          </a:stretch>
        </p:blipFill>
        <p:spPr>
          <a:xfrm>
            <a:off x="6906054" y="1281521"/>
            <a:ext cx="4507299" cy="3594571"/>
          </a:xfrm>
          <a:prstGeom prst="rect">
            <a:avLst/>
          </a:prstGeom>
          <a:noFill/>
        </p:spPr>
      </p:pic>
    </p:spTree>
    <p:extLst>
      <p:ext uri="{BB962C8B-B14F-4D97-AF65-F5344CB8AC3E}">
        <p14:creationId xmlns:p14="http://schemas.microsoft.com/office/powerpoint/2010/main" val="798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46D4-D3E5-068C-6617-272C97A23A4E}"/>
              </a:ext>
            </a:extLst>
          </p:cNvPr>
          <p:cNvSpPr>
            <a:spLocks noGrp="1"/>
          </p:cNvSpPr>
          <p:nvPr>
            <p:ph type="title"/>
          </p:nvPr>
        </p:nvSpPr>
        <p:spPr>
          <a:xfrm>
            <a:off x="953734" y="-234996"/>
            <a:ext cx="9371949" cy="1183566"/>
          </a:xfrm>
        </p:spPr>
        <p:txBody>
          <a:bodyPr anchor="b">
            <a:normAutofit/>
          </a:bodyPr>
          <a:lstStyle/>
          <a:p>
            <a:r>
              <a:rPr lang="en-CA" dirty="0"/>
              <a:t>Interpreting Pedigree Charts</a:t>
            </a:r>
          </a:p>
        </p:txBody>
      </p:sp>
      <p:sp>
        <p:nvSpPr>
          <p:cNvPr id="4" name="Slide Number Placeholder 3">
            <a:extLst>
              <a:ext uri="{FF2B5EF4-FFF2-40B4-BE49-F238E27FC236}">
                <a16:creationId xmlns:a16="http://schemas.microsoft.com/office/drawing/2014/main" id="{274A8400-44DD-9B4E-C16B-6E58E5089044}"/>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34</a:t>
            </a:fld>
            <a:endParaRPr lang="en-CA" sz="1000"/>
          </a:p>
        </p:txBody>
      </p:sp>
      <p:sp>
        <p:nvSpPr>
          <p:cNvPr id="5" name="Date Placeholder 4">
            <a:extLst>
              <a:ext uri="{FF2B5EF4-FFF2-40B4-BE49-F238E27FC236}">
                <a16:creationId xmlns:a16="http://schemas.microsoft.com/office/drawing/2014/main" id="{1F174747-346B-1032-3973-34CB7CBA125C}"/>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553D324C-8926-89C2-9749-F0730E49072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pic>
        <p:nvPicPr>
          <p:cNvPr id="8" name="Picture 7">
            <a:extLst>
              <a:ext uri="{FF2B5EF4-FFF2-40B4-BE49-F238E27FC236}">
                <a16:creationId xmlns:a16="http://schemas.microsoft.com/office/drawing/2014/main" id="{14426AD5-6711-1177-C77C-D112C05E4210}"/>
              </a:ext>
            </a:extLst>
          </p:cNvPr>
          <p:cNvPicPr>
            <a:picLocks noChangeAspect="1"/>
          </p:cNvPicPr>
          <p:nvPr/>
        </p:nvPicPr>
        <p:blipFill>
          <a:blip r:embed="rId3"/>
          <a:stretch>
            <a:fillRect/>
          </a:stretch>
        </p:blipFill>
        <p:spPr>
          <a:xfrm>
            <a:off x="5217160" y="1591733"/>
            <a:ext cx="5090160" cy="4394504"/>
          </a:xfrm>
          <a:prstGeom prst="rect">
            <a:avLst/>
          </a:prstGeom>
        </p:spPr>
      </p:pic>
      <p:sp>
        <p:nvSpPr>
          <p:cNvPr id="9" name="TextBox 8">
            <a:extLst>
              <a:ext uri="{FF2B5EF4-FFF2-40B4-BE49-F238E27FC236}">
                <a16:creationId xmlns:a16="http://schemas.microsoft.com/office/drawing/2014/main" id="{D8B86A19-7D72-C377-46B6-C12B42DBEF2B}"/>
              </a:ext>
            </a:extLst>
          </p:cNvPr>
          <p:cNvSpPr txBox="1"/>
          <p:nvPr/>
        </p:nvSpPr>
        <p:spPr>
          <a:xfrm>
            <a:off x="1192223" y="1506505"/>
            <a:ext cx="3596640" cy="4801314"/>
          </a:xfrm>
          <a:prstGeom prst="rect">
            <a:avLst/>
          </a:prstGeom>
          <a:noFill/>
        </p:spPr>
        <p:txBody>
          <a:bodyPr wrap="square" rtlCol="0">
            <a:spAutoFit/>
          </a:bodyPr>
          <a:lstStyle/>
          <a:p>
            <a:pPr marL="285750" indent="-285750">
              <a:buFont typeface="Arial" panose="020B0604020202020204" pitchFamily="34" charset="0"/>
              <a:buChar char="•"/>
            </a:pPr>
            <a:r>
              <a:rPr lang="en-CA" dirty="0"/>
              <a:t>How many offspring exist from generation 1?</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How many members of the family are affected?</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There are no carriers present what does this mean? Is the disease caused by a dominant or a recessive trait?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Is the trait autosomal or Sex-Linked? How do you know?</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Is the trait dominant or recessive? </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48010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46D4-D3E5-068C-6617-272C97A23A4E}"/>
              </a:ext>
            </a:extLst>
          </p:cNvPr>
          <p:cNvSpPr>
            <a:spLocks noGrp="1"/>
          </p:cNvSpPr>
          <p:nvPr>
            <p:ph type="title"/>
          </p:nvPr>
        </p:nvSpPr>
        <p:spPr>
          <a:xfrm>
            <a:off x="953734" y="-234996"/>
            <a:ext cx="9371949" cy="1183566"/>
          </a:xfrm>
        </p:spPr>
        <p:txBody>
          <a:bodyPr anchor="b">
            <a:normAutofit/>
          </a:bodyPr>
          <a:lstStyle/>
          <a:p>
            <a:r>
              <a:rPr lang="en-CA" dirty="0"/>
              <a:t>Interpreting Pedigree Charts</a:t>
            </a:r>
          </a:p>
        </p:txBody>
      </p:sp>
      <p:sp>
        <p:nvSpPr>
          <p:cNvPr id="4" name="Slide Number Placeholder 3">
            <a:extLst>
              <a:ext uri="{FF2B5EF4-FFF2-40B4-BE49-F238E27FC236}">
                <a16:creationId xmlns:a16="http://schemas.microsoft.com/office/drawing/2014/main" id="{274A8400-44DD-9B4E-C16B-6E58E5089044}"/>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35</a:t>
            </a:fld>
            <a:endParaRPr lang="en-CA" sz="1000"/>
          </a:p>
        </p:txBody>
      </p:sp>
      <p:sp>
        <p:nvSpPr>
          <p:cNvPr id="5" name="Date Placeholder 4">
            <a:extLst>
              <a:ext uri="{FF2B5EF4-FFF2-40B4-BE49-F238E27FC236}">
                <a16:creationId xmlns:a16="http://schemas.microsoft.com/office/drawing/2014/main" id="{1F174747-346B-1032-3973-34CB7CBA125C}"/>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553D324C-8926-89C2-9749-F0730E49072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dirty="0"/>
              <a:t>Add a footer</a:t>
            </a:r>
          </a:p>
        </p:txBody>
      </p:sp>
      <p:pic>
        <p:nvPicPr>
          <p:cNvPr id="8" name="Picture 7">
            <a:extLst>
              <a:ext uri="{FF2B5EF4-FFF2-40B4-BE49-F238E27FC236}">
                <a16:creationId xmlns:a16="http://schemas.microsoft.com/office/drawing/2014/main" id="{14426AD5-6711-1177-C77C-D112C05E4210}"/>
              </a:ext>
            </a:extLst>
          </p:cNvPr>
          <p:cNvPicPr>
            <a:picLocks noChangeAspect="1"/>
          </p:cNvPicPr>
          <p:nvPr/>
        </p:nvPicPr>
        <p:blipFill>
          <a:blip r:embed="rId3"/>
          <a:stretch>
            <a:fillRect/>
          </a:stretch>
        </p:blipFill>
        <p:spPr>
          <a:xfrm>
            <a:off x="5217160" y="1591733"/>
            <a:ext cx="5090160" cy="4394504"/>
          </a:xfrm>
          <a:prstGeom prst="rect">
            <a:avLst/>
          </a:prstGeom>
        </p:spPr>
      </p:pic>
      <p:sp>
        <p:nvSpPr>
          <p:cNvPr id="9" name="TextBox 8">
            <a:extLst>
              <a:ext uri="{FF2B5EF4-FFF2-40B4-BE49-F238E27FC236}">
                <a16:creationId xmlns:a16="http://schemas.microsoft.com/office/drawing/2014/main" id="{D8B86A19-7D72-C377-46B6-C12B42DBEF2B}"/>
              </a:ext>
            </a:extLst>
          </p:cNvPr>
          <p:cNvSpPr txBox="1"/>
          <p:nvPr/>
        </p:nvSpPr>
        <p:spPr>
          <a:xfrm>
            <a:off x="1192223" y="1111329"/>
            <a:ext cx="3596640" cy="5355312"/>
          </a:xfrm>
          <a:prstGeom prst="rect">
            <a:avLst/>
          </a:prstGeom>
          <a:noFill/>
        </p:spPr>
        <p:txBody>
          <a:bodyPr wrap="square" rtlCol="0">
            <a:spAutoFit/>
          </a:bodyPr>
          <a:lstStyle/>
          <a:p>
            <a:pPr marL="285750" indent="-285750">
              <a:buFont typeface="Arial" panose="020B0604020202020204" pitchFamily="34" charset="0"/>
              <a:buChar char="•"/>
            </a:pPr>
            <a:r>
              <a:rPr lang="en-CA" dirty="0"/>
              <a:t>How many offspring exist from generation 1? </a:t>
            </a:r>
            <a:r>
              <a:rPr lang="en-CA" dirty="0">
                <a:solidFill>
                  <a:srgbClr val="FF0000"/>
                </a:solidFill>
              </a:rPr>
              <a:t>5</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How many members of the family are affected? </a:t>
            </a:r>
            <a:r>
              <a:rPr lang="en-CA" dirty="0">
                <a:solidFill>
                  <a:srgbClr val="FF0000"/>
                </a:solidFill>
              </a:rPr>
              <a:t>7</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There are no carriers present what does this mean? Is the disease caused by a dominant or a recessive trait?  </a:t>
            </a:r>
            <a:r>
              <a:rPr lang="en-CA" dirty="0">
                <a:solidFill>
                  <a:srgbClr val="FF0000"/>
                </a:solidFill>
              </a:rPr>
              <a:t>Dominant</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Is the trait autosomal or Sex-Linked? How do you know? </a:t>
            </a:r>
            <a:r>
              <a:rPr lang="en-CA" dirty="0">
                <a:solidFill>
                  <a:srgbClr val="FF0000"/>
                </a:solidFill>
              </a:rPr>
              <a:t>Autosomal b/c male and females are impacted equally</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Is the trait dominant or recessive? </a:t>
            </a:r>
            <a:r>
              <a:rPr lang="en-CA" dirty="0">
                <a:solidFill>
                  <a:srgbClr val="FF0000"/>
                </a:solidFill>
              </a:rPr>
              <a:t>Dominant </a:t>
            </a:r>
            <a:r>
              <a:rPr lang="en-CA" dirty="0"/>
              <a:t> </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88280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602AB-D236-5DB5-2415-89D1E005D252}"/>
              </a:ext>
            </a:extLst>
          </p:cNvPr>
          <p:cNvSpPr>
            <a:spLocks noGrp="1"/>
          </p:cNvSpPr>
          <p:nvPr>
            <p:ph type="title"/>
          </p:nvPr>
        </p:nvSpPr>
        <p:spPr/>
        <p:txBody>
          <a:bodyPr/>
          <a:lstStyle/>
          <a:p>
            <a:r>
              <a:rPr lang="en-CA" dirty="0"/>
              <a:t>Khan Academy- Pedigree Video</a:t>
            </a:r>
          </a:p>
        </p:txBody>
      </p:sp>
      <p:sp>
        <p:nvSpPr>
          <p:cNvPr id="3" name="Content Placeholder 2">
            <a:extLst>
              <a:ext uri="{FF2B5EF4-FFF2-40B4-BE49-F238E27FC236}">
                <a16:creationId xmlns:a16="http://schemas.microsoft.com/office/drawing/2014/main" id="{CFA17A52-AAA2-CFDF-4A9F-F9806F9D8498}"/>
              </a:ext>
            </a:extLst>
          </p:cNvPr>
          <p:cNvSpPr>
            <a:spLocks noGrp="1"/>
          </p:cNvSpPr>
          <p:nvPr>
            <p:ph idx="1"/>
          </p:nvPr>
        </p:nvSpPr>
        <p:spPr/>
        <p:txBody>
          <a:bodyPr/>
          <a:lstStyle/>
          <a:p>
            <a:r>
              <a:rPr lang="en-CA" dirty="0"/>
              <a:t>https://www.khanacademy.org/science/ap-biology/heredity/mendelian-genetics-ap/v/pedigrees</a:t>
            </a:r>
          </a:p>
        </p:txBody>
      </p:sp>
      <p:sp>
        <p:nvSpPr>
          <p:cNvPr id="4" name="Slide Number Placeholder 3">
            <a:extLst>
              <a:ext uri="{FF2B5EF4-FFF2-40B4-BE49-F238E27FC236}">
                <a16:creationId xmlns:a16="http://schemas.microsoft.com/office/drawing/2014/main" id="{75E81E7C-70B9-5DD7-3D58-9FB95DD7D181}"/>
              </a:ext>
            </a:extLst>
          </p:cNvPr>
          <p:cNvSpPr>
            <a:spLocks noGrp="1"/>
          </p:cNvSpPr>
          <p:nvPr>
            <p:ph type="sldNum" sz="quarter" idx="12"/>
          </p:nvPr>
        </p:nvSpPr>
        <p:spPr/>
        <p:txBody>
          <a:bodyPr/>
          <a:lstStyle/>
          <a:p>
            <a:fld id="{9CD8D479-8942-46E8-A226-A4E01F7A105C}" type="slidenum">
              <a:rPr lang="en-CA" smtClean="0"/>
              <a:t>36</a:t>
            </a:fld>
            <a:endParaRPr lang="en-CA"/>
          </a:p>
        </p:txBody>
      </p:sp>
      <p:sp>
        <p:nvSpPr>
          <p:cNvPr id="5" name="Date Placeholder 4">
            <a:extLst>
              <a:ext uri="{FF2B5EF4-FFF2-40B4-BE49-F238E27FC236}">
                <a16:creationId xmlns:a16="http://schemas.microsoft.com/office/drawing/2014/main" id="{43649DE9-D515-3D2D-6E0D-54554CF9612D}"/>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F13D7B1F-9892-DB41-0245-F37039FE6C18}"/>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69560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083B-A987-0AED-DFC9-A08277BF300E}"/>
              </a:ext>
            </a:extLst>
          </p:cNvPr>
          <p:cNvSpPr>
            <a:spLocks noGrp="1"/>
          </p:cNvSpPr>
          <p:nvPr>
            <p:ph type="ctrTitle"/>
          </p:nvPr>
        </p:nvSpPr>
        <p:spPr/>
        <p:txBody>
          <a:bodyPr/>
          <a:lstStyle/>
          <a:p>
            <a:r>
              <a:rPr lang="en-CA" dirty="0"/>
              <a:t>Sci 10-Mutations</a:t>
            </a:r>
          </a:p>
        </p:txBody>
      </p:sp>
      <p:sp>
        <p:nvSpPr>
          <p:cNvPr id="3" name="Subtitle 2">
            <a:extLst>
              <a:ext uri="{FF2B5EF4-FFF2-40B4-BE49-F238E27FC236}">
                <a16:creationId xmlns:a16="http://schemas.microsoft.com/office/drawing/2014/main" id="{63C3948F-CAF9-EFD7-7EB3-F66C5EDCB617}"/>
              </a:ext>
            </a:extLst>
          </p:cNvPr>
          <p:cNvSpPr>
            <a:spLocks noGrp="1"/>
          </p:cNvSpPr>
          <p:nvPr>
            <p:ph type="subTitle" idx="1"/>
          </p:nvPr>
        </p:nvSpPr>
        <p:spPr/>
        <p:txBody>
          <a:bodyPr/>
          <a:lstStyle/>
          <a:p>
            <a:r>
              <a:rPr lang="en-CA" dirty="0"/>
              <a:t>Part 1</a:t>
            </a:r>
          </a:p>
        </p:txBody>
      </p:sp>
    </p:spTree>
    <p:extLst>
      <p:ext uri="{BB962C8B-B14F-4D97-AF65-F5344CB8AC3E}">
        <p14:creationId xmlns:p14="http://schemas.microsoft.com/office/powerpoint/2010/main" val="326008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16F3-ED4A-9076-73B8-DF8BEC7EAAD8}"/>
              </a:ext>
            </a:extLst>
          </p:cNvPr>
          <p:cNvSpPr>
            <a:spLocks noGrp="1"/>
          </p:cNvSpPr>
          <p:nvPr>
            <p:ph type="title"/>
          </p:nvPr>
        </p:nvSpPr>
        <p:spPr/>
        <p:txBody>
          <a:bodyPr/>
          <a:lstStyle/>
          <a:p>
            <a:r>
              <a:rPr lang="en-CA" dirty="0"/>
              <a:t>What is a Mutation?</a:t>
            </a:r>
          </a:p>
        </p:txBody>
      </p:sp>
      <p:sp>
        <p:nvSpPr>
          <p:cNvPr id="3" name="Content Placeholder 2">
            <a:extLst>
              <a:ext uri="{FF2B5EF4-FFF2-40B4-BE49-F238E27FC236}">
                <a16:creationId xmlns:a16="http://schemas.microsoft.com/office/drawing/2014/main" id="{D701E5D1-3BE0-0E3D-5EF4-6A3B30689E63}"/>
              </a:ext>
            </a:extLst>
          </p:cNvPr>
          <p:cNvSpPr>
            <a:spLocks noGrp="1"/>
          </p:cNvSpPr>
          <p:nvPr>
            <p:ph idx="1"/>
          </p:nvPr>
        </p:nvSpPr>
        <p:spPr/>
        <p:txBody>
          <a:bodyPr/>
          <a:lstStyle/>
          <a:p>
            <a:r>
              <a:rPr lang="en-US" dirty="0"/>
              <a:t>Changes in the nucleotide sequence of </a:t>
            </a:r>
            <a:r>
              <a:rPr lang="en-US" dirty="0">
                <a:solidFill>
                  <a:srgbClr val="FF0000"/>
                </a:solidFill>
              </a:rPr>
              <a:t>DNA.</a:t>
            </a:r>
          </a:p>
          <a:p>
            <a:pPr marL="0" indent="0">
              <a:buNone/>
            </a:pPr>
            <a:endParaRPr lang="en-US" dirty="0"/>
          </a:p>
          <a:p>
            <a:pPr marL="0" indent="0">
              <a:buNone/>
            </a:pPr>
            <a:endParaRPr lang="en-CA" dirty="0"/>
          </a:p>
        </p:txBody>
      </p:sp>
      <p:sp>
        <p:nvSpPr>
          <p:cNvPr id="4" name="Slide Number Placeholder 3">
            <a:extLst>
              <a:ext uri="{FF2B5EF4-FFF2-40B4-BE49-F238E27FC236}">
                <a16:creationId xmlns:a16="http://schemas.microsoft.com/office/drawing/2014/main" id="{FFA95589-86F9-C421-27F0-5503DBB7CE6A}"/>
              </a:ext>
            </a:extLst>
          </p:cNvPr>
          <p:cNvSpPr>
            <a:spLocks noGrp="1"/>
          </p:cNvSpPr>
          <p:nvPr>
            <p:ph type="sldNum" sz="quarter" idx="12"/>
          </p:nvPr>
        </p:nvSpPr>
        <p:spPr/>
        <p:txBody>
          <a:bodyPr/>
          <a:lstStyle/>
          <a:p>
            <a:fld id="{9CD8D479-8942-46E8-A226-A4E01F7A105C}" type="slidenum">
              <a:rPr lang="en-CA" smtClean="0"/>
              <a:t>38</a:t>
            </a:fld>
            <a:endParaRPr lang="en-CA"/>
          </a:p>
        </p:txBody>
      </p:sp>
      <p:sp>
        <p:nvSpPr>
          <p:cNvPr id="5" name="Date Placeholder 4">
            <a:extLst>
              <a:ext uri="{FF2B5EF4-FFF2-40B4-BE49-F238E27FC236}">
                <a16:creationId xmlns:a16="http://schemas.microsoft.com/office/drawing/2014/main" id="{2F07777D-C99E-3A21-D131-BE3E5EE423ED}"/>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5BA24D5D-ADD1-58CE-EA77-06558507CBD4}"/>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1429CC21-39E1-F8D0-398E-973A5A778F7A}"/>
              </a:ext>
            </a:extLst>
          </p:cNvPr>
          <p:cNvPicPr>
            <a:picLocks noChangeAspect="1"/>
          </p:cNvPicPr>
          <p:nvPr/>
        </p:nvPicPr>
        <p:blipFill>
          <a:blip r:embed="rId3"/>
          <a:stretch>
            <a:fillRect/>
          </a:stretch>
        </p:blipFill>
        <p:spPr>
          <a:xfrm>
            <a:off x="2043612" y="1955872"/>
            <a:ext cx="8136308" cy="4352925"/>
          </a:xfrm>
          <a:prstGeom prst="rect">
            <a:avLst/>
          </a:prstGeom>
        </p:spPr>
      </p:pic>
    </p:spTree>
    <p:extLst>
      <p:ext uri="{BB962C8B-B14F-4D97-AF65-F5344CB8AC3E}">
        <p14:creationId xmlns:p14="http://schemas.microsoft.com/office/powerpoint/2010/main" val="27579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25F7-EEE8-8770-EB9D-9828B0E4FB45}"/>
              </a:ext>
            </a:extLst>
          </p:cNvPr>
          <p:cNvSpPr>
            <a:spLocks noGrp="1"/>
          </p:cNvSpPr>
          <p:nvPr>
            <p:ph type="title"/>
          </p:nvPr>
        </p:nvSpPr>
        <p:spPr/>
        <p:txBody>
          <a:bodyPr/>
          <a:lstStyle/>
          <a:p>
            <a:r>
              <a:rPr lang="en-CA" dirty="0"/>
              <a:t>Mutations occur in 2 ways</a:t>
            </a:r>
          </a:p>
        </p:txBody>
      </p:sp>
      <p:sp>
        <p:nvSpPr>
          <p:cNvPr id="3" name="Content Placeholder 2">
            <a:extLst>
              <a:ext uri="{FF2B5EF4-FFF2-40B4-BE49-F238E27FC236}">
                <a16:creationId xmlns:a16="http://schemas.microsoft.com/office/drawing/2014/main" id="{069F2945-DFC4-C3A5-092B-60DA02AF4AD3}"/>
              </a:ext>
            </a:extLst>
          </p:cNvPr>
          <p:cNvSpPr>
            <a:spLocks noGrp="1"/>
          </p:cNvSpPr>
          <p:nvPr>
            <p:ph idx="1"/>
          </p:nvPr>
        </p:nvSpPr>
        <p:spPr/>
        <p:txBody>
          <a:bodyPr/>
          <a:lstStyle/>
          <a:p>
            <a:r>
              <a:rPr lang="en-US" dirty="0"/>
              <a:t>Mutations can be </a:t>
            </a:r>
            <a:r>
              <a:rPr lang="en-US" dirty="0">
                <a:solidFill>
                  <a:srgbClr val="FF0000"/>
                </a:solidFill>
              </a:rPr>
              <a:t>inherited.  </a:t>
            </a:r>
            <a:r>
              <a:rPr lang="en-US" dirty="0"/>
              <a:t>This means that if a parent has a mutation in his or her DNA, then the mutation is passed on to his or her children.   </a:t>
            </a:r>
          </a:p>
          <a:p>
            <a:endParaRPr lang="en-US" dirty="0"/>
          </a:p>
          <a:p>
            <a:r>
              <a:rPr lang="en-US" dirty="0"/>
              <a:t>Mutations can be </a:t>
            </a:r>
            <a:r>
              <a:rPr lang="en-US" dirty="0">
                <a:solidFill>
                  <a:srgbClr val="FF0000"/>
                </a:solidFill>
              </a:rPr>
              <a:t>acquired. </a:t>
            </a:r>
            <a:r>
              <a:rPr lang="en-US" dirty="0"/>
              <a:t>This happens when environmental agents damage DNA, or when mistakes occur when a cell copies its DNA prior to cell division. </a:t>
            </a:r>
            <a:endParaRPr lang="en-CA" dirty="0"/>
          </a:p>
        </p:txBody>
      </p:sp>
      <p:sp>
        <p:nvSpPr>
          <p:cNvPr id="4" name="Slide Number Placeholder 3">
            <a:extLst>
              <a:ext uri="{FF2B5EF4-FFF2-40B4-BE49-F238E27FC236}">
                <a16:creationId xmlns:a16="http://schemas.microsoft.com/office/drawing/2014/main" id="{48586CC5-5C2D-7A06-F2AC-B499BE3E506F}"/>
              </a:ext>
            </a:extLst>
          </p:cNvPr>
          <p:cNvSpPr>
            <a:spLocks noGrp="1"/>
          </p:cNvSpPr>
          <p:nvPr>
            <p:ph type="sldNum" sz="quarter" idx="12"/>
          </p:nvPr>
        </p:nvSpPr>
        <p:spPr/>
        <p:txBody>
          <a:bodyPr/>
          <a:lstStyle/>
          <a:p>
            <a:fld id="{9CD8D479-8942-46E8-A226-A4E01F7A105C}" type="slidenum">
              <a:rPr lang="en-CA" smtClean="0"/>
              <a:t>39</a:t>
            </a:fld>
            <a:endParaRPr lang="en-CA"/>
          </a:p>
        </p:txBody>
      </p:sp>
      <p:sp>
        <p:nvSpPr>
          <p:cNvPr id="5" name="Date Placeholder 4">
            <a:extLst>
              <a:ext uri="{FF2B5EF4-FFF2-40B4-BE49-F238E27FC236}">
                <a16:creationId xmlns:a16="http://schemas.microsoft.com/office/drawing/2014/main" id="{5BE32C25-57E3-1E9B-4EAD-DE52F814FB46}"/>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69855085-FA53-F6CA-01BA-653EBC35D182}"/>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69229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4</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8" name="TextBox 7">
            <a:extLst>
              <a:ext uri="{FF2B5EF4-FFF2-40B4-BE49-F238E27FC236}">
                <a16:creationId xmlns:a16="http://schemas.microsoft.com/office/drawing/2014/main" id="{AD3205CE-0841-F17B-5228-D30600FBC2E2}"/>
              </a:ext>
            </a:extLst>
          </p:cNvPr>
          <p:cNvSpPr txBox="1"/>
          <p:nvPr/>
        </p:nvSpPr>
        <p:spPr>
          <a:xfrm>
            <a:off x="1454065" y="867870"/>
            <a:ext cx="7714695" cy="584775"/>
          </a:xfrm>
          <a:prstGeom prst="rect">
            <a:avLst/>
          </a:prstGeom>
          <a:solidFill>
            <a:schemeClr val="accent1"/>
          </a:solidFill>
          <a:ln>
            <a:solidFill>
              <a:schemeClr val="accent1"/>
            </a:solidFill>
          </a:ln>
        </p:spPr>
        <p:txBody>
          <a:bodyPr wrap="square" rtlCol="0">
            <a:spAutoFit/>
          </a:bodyPr>
          <a:lstStyle/>
          <a:p>
            <a:r>
              <a:rPr lang="en-CA" sz="3200" dirty="0">
                <a:solidFill>
                  <a:schemeClr val="bg1"/>
                </a:solidFill>
              </a:rPr>
              <a:t>What are the Sex Chromosomes?</a:t>
            </a:r>
          </a:p>
        </p:txBody>
      </p:sp>
      <p:pic>
        <p:nvPicPr>
          <p:cNvPr id="1026" name="Picture 2" descr="Karyotype of the patient - normal autosomes and abnormal sex ...">
            <a:extLst>
              <a:ext uri="{FF2B5EF4-FFF2-40B4-BE49-F238E27FC236}">
                <a16:creationId xmlns:a16="http://schemas.microsoft.com/office/drawing/2014/main" id="{B0001DE6-2CC3-0269-87D9-ECAC05495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72" y="1648350"/>
            <a:ext cx="6202289" cy="448828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CBA62E7D-6780-F5C3-52AA-3C45D2886122}"/>
              </a:ext>
            </a:extLst>
          </p:cNvPr>
          <p:cNvSpPr/>
          <p:nvPr/>
        </p:nvSpPr>
        <p:spPr>
          <a:xfrm>
            <a:off x="7172960" y="5005072"/>
            <a:ext cx="1706880" cy="1395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5816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58B8-A5AA-4879-C0C8-ABBF34C97810}"/>
              </a:ext>
            </a:extLst>
          </p:cNvPr>
          <p:cNvSpPr>
            <a:spLocks noGrp="1"/>
          </p:cNvSpPr>
          <p:nvPr>
            <p:ph type="title"/>
          </p:nvPr>
        </p:nvSpPr>
        <p:spPr/>
        <p:txBody>
          <a:bodyPr/>
          <a:lstStyle/>
          <a:p>
            <a:r>
              <a:rPr lang="en-CA" dirty="0"/>
              <a:t>Are mutations helpful or harmful?</a:t>
            </a:r>
          </a:p>
        </p:txBody>
      </p:sp>
      <p:sp>
        <p:nvSpPr>
          <p:cNvPr id="3" name="Content Placeholder 2">
            <a:extLst>
              <a:ext uri="{FF2B5EF4-FFF2-40B4-BE49-F238E27FC236}">
                <a16:creationId xmlns:a16="http://schemas.microsoft.com/office/drawing/2014/main" id="{55246035-3250-C1D5-AF24-9D4C9FCEA11A}"/>
              </a:ext>
            </a:extLst>
          </p:cNvPr>
          <p:cNvSpPr>
            <a:spLocks noGrp="1"/>
          </p:cNvSpPr>
          <p:nvPr>
            <p:ph idx="1"/>
          </p:nvPr>
        </p:nvSpPr>
        <p:spPr/>
        <p:txBody>
          <a:bodyPr/>
          <a:lstStyle/>
          <a:p>
            <a:r>
              <a:rPr lang="en-US" dirty="0"/>
              <a:t>Mutations happen regularly – Everyone has mutations</a:t>
            </a:r>
          </a:p>
          <a:p>
            <a:pPr marL="0" indent="0">
              <a:buNone/>
            </a:pPr>
            <a:endParaRPr lang="en-US" dirty="0"/>
          </a:p>
          <a:p>
            <a:r>
              <a:rPr lang="en-US" dirty="0"/>
              <a:t>Almost all mutations are neutral, but some are helpful or harmful</a:t>
            </a:r>
          </a:p>
          <a:p>
            <a:pPr lvl="1"/>
            <a:r>
              <a:rPr lang="en-US" dirty="0"/>
              <a:t>This can depend on </a:t>
            </a:r>
            <a:r>
              <a:rPr lang="en-US" dirty="0">
                <a:solidFill>
                  <a:srgbClr val="FF0000"/>
                </a:solidFill>
              </a:rPr>
              <a:t>environment</a:t>
            </a:r>
          </a:p>
          <a:p>
            <a:pPr marL="0" indent="0">
              <a:buNone/>
            </a:pPr>
            <a:endParaRPr lang="en-US" dirty="0"/>
          </a:p>
          <a:p>
            <a:r>
              <a:rPr lang="en-US" dirty="0"/>
              <a:t>Chemicals &amp; </a:t>
            </a:r>
            <a:r>
              <a:rPr lang="en-US" dirty="0">
                <a:solidFill>
                  <a:srgbClr val="FF0000"/>
                </a:solidFill>
              </a:rPr>
              <a:t>UV</a:t>
            </a:r>
            <a:r>
              <a:rPr lang="en-US" dirty="0"/>
              <a:t> radiation cause mutations</a:t>
            </a:r>
          </a:p>
          <a:p>
            <a:pPr marL="0" indent="0">
              <a:buNone/>
            </a:pPr>
            <a:endParaRPr lang="en-US" dirty="0"/>
          </a:p>
        </p:txBody>
      </p:sp>
      <p:sp>
        <p:nvSpPr>
          <p:cNvPr id="4" name="Slide Number Placeholder 3">
            <a:extLst>
              <a:ext uri="{FF2B5EF4-FFF2-40B4-BE49-F238E27FC236}">
                <a16:creationId xmlns:a16="http://schemas.microsoft.com/office/drawing/2014/main" id="{6C530722-6D9F-A0FC-440D-AF1D66A17DFB}"/>
              </a:ext>
            </a:extLst>
          </p:cNvPr>
          <p:cNvSpPr>
            <a:spLocks noGrp="1"/>
          </p:cNvSpPr>
          <p:nvPr>
            <p:ph type="sldNum" sz="quarter" idx="12"/>
          </p:nvPr>
        </p:nvSpPr>
        <p:spPr/>
        <p:txBody>
          <a:bodyPr/>
          <a:lstStyle/>
          <a:p>
            <a:fld id="{9CD8D479-8942-46E8-A226-A4E01F7A105C}" type="slidenum">
              <a:rPr lang="en-CA" smtClean="0"/>
              <a:t>40</a:t>
            </a:fld>
            <a:endParaRPr lang="en-CA"/>
          </a:p>
        </p:txBody>
      </p:sp>
      <p:sp>
        <p:nvSpPr>
          <p:cNvPr id="5" name="Date Placeholder 4">
            <a:extLst>
              <a:ext uri="{FF2B5EF4-FFF2-40B4-BE49-F238E27FC236}">
                <a16:creationId xmlns:a16="http://schemas.microsoft.com/office/drawing/2014/main" id="{AD691E16-E3D5-FF28-28A7-98554FF6CD61}"/>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FC15BE9-15D3-4808-5A65-DA37927F12E5}"/>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02576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593B-7EFB-A82C-D107-78C85B435215}"/>
              </a:ext>
            </a:extLst>
          </p:cNvPr>
          <p:cNvSpPr>
            <a:spLocks noGrp="1"/>
          </p:cNvSpPr>
          <p:nvPr>
            <p:ph type="title"/>
          </p:nvPr>
        </p:nvSpPr>
        <p:spPr/>
        <p:txBody>
          <a:bodyPr/>
          <a:lstStyle/>
          <a:p>
            <a:r>
              <a:rPr lang="en-CA" dirty="0"/>
              <a:t>Most Common Mutation in Humans</a:t>
            </a:r>
          </a:p>
        </p:txBody>
      </p:sp>
      <p:sp>
        <p:nvSpPr>
          <p:cNvPr id="3" name="Content Placeholder 2">
            <a:extLst>
              <a:ext uri="{FF2B5EF4-FFF2-40B4-BE49-F238E27FC236}">
                <a16:creationId xmlns:a16="http://schemas.microsoft.com/office/drawing/2014/main" id="{CB51AB89-7FD7-DF32-17EE-1BF54DCDF979}"/>
              </a:ext>
            </a:extLst>
          </p:cNvPr>
          <p:cNvSpPr>
            <a:spLocks noGrp="1"/>
          </p:cNvSpPr>
          <p:nvPr>
            <p:ph idx="1"/>
          </p:nvPr>
        </p:nvSpPr>
        <p:spPr/>
        <p:txBody>
          <a:bodyPr/>
          <a:lstStyle/>
          <a:p>
            <a:pPr>
              <a:lnSpc>
                <a:spcPct val="200000"/>
              </a:lnSpc>
            </a:pPr>
            <a:r>
              <a:rPr lang="en-CA" dirty="0"/>
              <a:t>G-T mutation occurs once in every 10,000 to 100,000 base pairs.</a:t>
            </a:r>
          </a:p>
          <a:p>
            <a:pPr>
              <a:lnSpc>
                <a:spcPct val="200000"/>
              </a:lnSpc>
            </a:pPr>
            <a:r>
              <a:rPr lang="en-CA" dirty="0"/>
              <a:t>Human genome has 3 billion base pairs.</a:t>
            </a:r>
          </a:p>
          <a:p>
            <a:pPr>
              <a:lnSpc>
                <a:spcPct val="200000"/>
              </a:lnSpc>
            </a:pPr>
            <a:r>
              <a:rPr lang="en-CA" dirty="0"/>
              <a:t>Neutral Mutation- No effect on phenotype</a:t>
            </a:r>
          </a:p>
        </p:txBody>
      </p:sp>
      <p:sp>
        <p:nvSpPr>
          <p:cNvPr id="4" name="Slide Number Placeholder 3">
            <a:extLst>
              <a:ext uri="{FF2B5EF4-FFF2-40B4-BE49-F238E27FC236}">
                <a16:creationId xmlns:a16="http://schemas.microsoft.com/office/drawing/2014/main" id="{7F3162FC-BF3E-E6CA-B5A9-89FDE9BBFF9F}"/>
              </a:ext>
            </a:extLst>
          </p:cNvPr>
          <p:cNvSpPr>
            <a:spLocks noGrp="1"/>
          </p:cNvSpPr>
          <p:nvPr>
            <p:ph type="sldNum" sz="quarter" idx="12"/>
          </p:nvPr>
        </p:nvSpPr>
        <p:spPr/>
        <p:txBody>
          <a:bodyPr/>
          <a:lstStyle/>
          <a:p>
            <a:fld id="{9CD8D479-8942-46E8-A226-A4E01F7A105C}" type="slidenum">
              <a:rPr lang="en-CA" smtClean="0"/>
              <a:t>41</a:t>
            </a:fld>
            <a:endParaRPr lang="en-CA"/>
          </a:p>
        </p:txBody>
      </p:sp>
      <p:sp>
        <p:nvSpPr>
          <p:cNvPr id="5" name="Date Placeholder 4">
            <a:extLst>
              <a:ext uri="{FF2B5EF4-FFF2-40B4-BE49-F238E27FC236}">
                <a16:creationId xmlns:a16="http://schemas.microsoft.com/office/drawing/2014/main" id="{3478BE19-0AB4-CF95-81E1-24D0D89C72B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39FAADB1-CC2D-9600-9450-048A4DB08833}"/>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98723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1A9AC-35DD-A4EC-0A79-535B58173FC6}"/>
              </a:ext>
            </a:extLst>
          </p:cNvPr>
          <p:cNvSpPr>
            <a:spLocks noGrp="1"/>
          </p:cNvSpPr>
          <p:nvPr>
            <p:ph type="title"/>
          </p:nvPr>
        </p:nvSpPr>
        <p:spPr/>
        <p:txBody>
          <a:bodyPr/>
          <a:lstStyle/>
          <a:p>
            <a:r>
              <a:rPr lang="en-CA" dirty="0"/>
              <a:t>Harmful Mutations</a:t>
            </a:r>
          </a:p>
        </p:txBody>
      </p:sp>
      <p:sp>
        <p:nvSpPr>
          <p:cNvPr id="3" name="Content Placeholder 2">
            <a:extLst>
              <a:ext uri="{FF2B5EF4-FFF2-40B4-BE49-F238E27FC236}">
                <a16:creationId xmlns:a16="http://schemas.microsoft.com/office/drawing/2014/main" id="{F4A95105-F9A4-4088-1455-84BF6B0A70AF}"/>
              </a:ext>
            </a:extLst>
          </p:cNvPr>
          <p:cNvSpPr>
            <a:spLocks noGrp="1"/>
          </p:cNvSpPr>
          <p:nvPr>
            <p:ph idx="1"/>
          </p:nvPr>
        </p:nvSpPr>
        <p:spPr/>
        <p:txBody>
          <a:bodyPr/>
          <a:lstStyle/>
          <a:p>
            <a:r>
              <a:rPr lang="en-CA" sz="2800" dirty="0"/>
              <a:t>They </a:t>
            </a:r>
            <a:r>
              <a:rPr lang="en-CA" sz="2800" dirty="0">
                <a:solidFill>
                  <a:srgbClr val="FF0000"/>
                </a:solidFill>
              </a:rPr>
              <a:t>reduce</a:t>
            </a:r>
            <a:r>
              <a:rPr lang="en-CA" sz="2800" dirty="0"/>
              <a:t> the organism’s chance for survival and reproduction  </a:t>
            </a:r>
          </a:p>
          <a:p>
            <a:pPr marL="0" indent="0">
              <a:buNone/>
            </a:pPr>
            <a:endParaRPr lang="en-CA" sz="2800" dirty="0"/>
          </a:p>
          <a:p>
            <a:r>
              <a:rPr lang="en-CA" sz="2800" dirty="0"/>
              <a:t>Any mutation leading to a disease  </a:t>
            </a:r>
          </a:p>
          <a:p>
            <a:pPr lvl="1"/>
            <a:r>
              <a:rPr lang="en-CA" sz="2400" dirty="0"/>
              <a:t>Cancer- overexposure to UV light  </a:t>
            </a:r>
          </a:p>
          <a:p>
            <a:pPr lvl="1"/>
            <a:r>
              <a:rPr lang="en-CA" sz="2400" dirty="0"/>
              <a:t>Cystic fibrosis </a:t>
            </a:r>
          </a:p>
          <a:p>
            <a:pPr lvl="1"/>
            <a:r>
              <a:rPr lang="en-CA" sz="2400" dirty="0"/>
              <a:t>Sickle-Cell Disease</a:t>
            </a:r>
          </a:p>
          <a:p>
            <a:pPr lvl="1"/>
            <a:r>
              <a:rPr lang="en-CA" sz="2400" dirty="0"/>
              <a:t>Hemophilia</a:t>
            </a:r>
          </a:p>
        </p:txBody>
      </p:sp>
      <p:sp>
        <p:nvSpPr>
          <p:cNvPr id="4" name="Slide Number Placeholder 3">
            <a:extLst>
              <a:ext uri="{FF2B5EF4-FFF2-40B4-BE49-F238E27FC236}">
                <a16:creationId xmlns:a16="http://schemas.microsoft.com/office/drawing/2014/main" id="{37FFAAD1-CBFA-C13C-E7DC-F8359C102D4C}"/>
              </a:ext>
            </a:extLst>
          </p:cNvPr>
          <p:cNvSpPr>
            <a:spLocks noGrp="1"/>
          </p:cNvSpPr>
          <p:nvPr>
            <p:ph type="sldNum" sz="quarter" idx="12"/>
          </p:nvPr>
        </p:nvSpPr>
        <p:spPr/>
        <p:txBody>
          <a:bodyPr/>
          <a:lstStyle/>
          <a:p>
            <a:fld id="{9CD8D479-8942-46E8-A226-A4E01F7A105C}" type="slidenum">
              <a:rPr lang="en-CA" smtClean="0"/>
              <a:t>42</a:t>
            </a:fld>
            <a:endParaRPr lang="en-CA"/>
          </a:p>
        </p:txBody>
      </p:sp>
      <p:sp>
        <p:nvSpPr>
          <p:cNvPr id="5" name="Date Placeholder 4">
            <a:extLst>
              <a:ext uri="{FF2B5EF4-FFF2-40B4-BE49-F238E27FC236}">
                <a16:creationId xmlns:a16="http://schemas.microsoft.com/office/drawing/2014/main" id="{AB52EC7C-DCCF-3639-65AE-4255207B3533}"/>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F3B5BB45-825B-D126-5F83-7A3855ACD421}"/>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661AEA80-41B3-1A37-B7B9-6F42095A55C5}"/>
              </a:ext>
            </a:extLst>
          </p:cNvPr>
          <p:cNvPicPr>
            <a:picLocks noChangeAspect="1"/>
          </p:cNvPicPr>
          <p:nvPr/>
        </p:nvPicPr>
        <p:blipFill>
          <a:blip r:embed="rId3"/>
          <a:stretch>
            <a:fillRect/>
          </a:stretch>
        </p:blipFill>
        <p:spPr>
          <a:xfrm>
            <a:off x="7094220" y="2486660"/>
            <a:ext cx="4762500" cy="3390900"/>
          </a:xfrm>
          <a:prstGeom prst="rect">
            <a:avLst/>
          </a:prstGeom>
        </p:spPr>
      </p:pic>
    </p:spTree>
    <p:extLst>
      <p:ext uri="{BB962C8B-B14F-4D97-AF65-F5344CB8AC3E}">
        <p14:creationId xmlns:p14="http://schemas.microsoft.com/office/powerpoint/2010/main" val="264675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3A22-787E-9683-884D-2BAA3125DD6E}"/>
              </a:ext>
            </a:extLst>
          </p:cNvPr>
          <p:cNvSpPr>
            <a:spLocks noGrp="1"/>
          </p:cNvSpPr>
          <p:nvPr>
            <p:ph type="title"/>
          </p:nvPr>
        </p:nvSpPr>
        <p:spPr/>
        <p:txBody>
          <a:bodyPr/>
          <a:lstStyle/>
          <a:p>
            <a:r>
              <a:rPr lang="en-CA" dirty="0"/>
              <a:t>Neutral Mutations</a:t>
            </a:r>
          </a:p>
        </p:txBody>
      </p:sp>
      <p:sp>
        <p:nvSpPr>
          <p:cNvPr id="3" name="Content Placeholder 2">
            <a:extLst>
              <a:ext uri="{FF2B5EF4-FFF2-40B4-BE49-F238E27FC236}">
                <a16:creationId xmlns:a16="http://schemas.microsoft.com/office/drawing/2014/main" id="{72B839D6-BC2E-2AEC-088A-BC6345217486}"/>
              </a:ext>
            </a:extLst>
          </p:cNvPr>
          <p:cNvSpPr>
            <a:spLocks noGrp="1"/>
          </p:cNvSpPr>
          <p:nvPr>
            <p:ph idx="1"/>
          </p:nvPr>
        </p:nvSpPr>
        <p:spPr/>
        <p:txBody>
          <a:bodyPr>
            <a:normAutofit/>
          </a:bodyPr>
          <a:lstStyle/>
          <a:p>
            <a:r>
              <a:rPr lang="en-US" sz="3200" dirty="0"/>
              <a:t>These </a:t>
            </a:r>
            <a:r>
              <a:rPr lang="en-US" sz="3200" dirty="0">
                <a:solidFill>
                  <a:srgbClr val="FF0000"/>
                </a:solidFill>
              </a:rPr>
              <a:t>mutations</a:t>
            </a:r>
            <a:r>
              <a:rPr lang="en-US" sz="3200" dirty="0"/>
              <a:t> do not show any advantages or disadvantages to an organism. </a:t>
            </a:r>
            <a:endParaRPr lang="en-CA" sz="3200" dirty="0"/>
          </a:p>
        </p:txBody>
      </p:sp>
      <p:sp>
        <p:nvSpPr>
          <p:cNvPr id="4" name="Slide Number Placeholder 3">
            <a:extLst>
              <a:ext uri="{FF2B5EF4-FFF2-40B4-BE49-F238E27FC236}">
                <a16:creationId xmlns:a16="http://schemas.microsoft.com/office/drawing/2014/main" id="{3171334A-7E6B-8139-AD88-1B4F2EC2947C}"/>
              </a:ext>
            </a:extLst>
          </p:cNvPr>
          <p:cNvSpPr>
            <a:spLocks noGrp="1"/>
          </p:cNvSpPr>
          <p:nvPr>
            <p:ph type="sldNum" sz="quarter" idx="12"/>
          </p:nvPr>
        </p:nvSpPr>
        <p:spPr/>
        <p:txBody>
          <a:bodyPr/>
          <a:lstStyle/>
          <a:p>
            <a:fld id="{9CD8D479-8942-46E8-A226-A4E01F7A105C}" type="slidenum">
              <a:rPr lang="en-CA" smtClean="0"/>
              <a:t>43</a:t>
            </a:fld>
            <a:endParaRPr lang="en-CA"/>
          </a:p>
        </p:txBody>
      </p:sp>
      <p:sp>
        <p:nvSpPr>
          <p:cNvPr id="5" name="Date Placeholder 4">
            <a:extLst>
              <a:ext uri="{FF2B5EF4-FFF2-40B4-BE49-F238E27FC236}">
                <a16:creationId xmlns:a16="http://schemas.microsoft.com/office/drawing/2014/main" id="{44A2770A-2485-F428-C179-AE7042F8261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14EBD1C-F757-DCEA-2E90-C19AB44AC3F7}"/>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56FEC86E-8C31-344E-4616-0EF97B035DD3}"/>
              </a:ext>
            </a:extLst>
          </p:cNvPr>
          <p:cNvPicPr>
            <a:picLocks noChangeAspect="1"/>
          </p:cNvPicPr>
          <p:nvPr/>
        </p:nvPicPr>
        <p:blipFill>
          <a:blip r:embed="rId3"/>
          <a:stretch>
            <a:fillRect/>
          </a:stretch>
        </p:blipFill>
        <p:spPr>
          <a:xfrm>
            <a:off x="3380719" y="2853559"/>
            <a:ext cx="4639966" cy="2961453"/>
          </a:xfrm>
          <a:prstGeom prst="rect">
            <a:avLst/>
          </a:prstGeom>
        </p:spPr>
      </p:pic>
    </p:spTree>
    <p:extLst>
      <p:ext uri="{BB962C8B-B14F-4D97-AF65-F5344CB8AC3E}">
        <p14:creationId xmlns:p14="http://schemas.microsoft.com/office/powerpoint/2010/main" val="311508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EF00-1CED-AB03-C5DD-97F5E2CFA84E}"/>
              </a:ext>
            </a:extLst>
          </p:cNvPr>
          <p:cNvSpPr>
            <a:spLocks noGrp="1"/>
          </p:cNvSpPr>
          <p:nvPr>
            <p:ph type="title"/>
          </p:nvPr>
        </p:nvSpPr>
        <p:spPr/>
        <p:txBody>
          <a:bodyPr/>
          <a:lstStyle/>
          <a:p>
            <a:r>
              <a:rPr lang="en-CA" dirty="0"/>
              <a:t>Helpful Mutations</a:t>
            </a:r>
          </a:p>
        </p:txBody>
      </p:sp>
      <p:sp>
        <p:nvSpPr>
          <p:cNvPr id="3" name="Content Placeholder 2">
            <a:extLst>
              <a:ext uri="{FF2B5EF4-FFF2-40B4-BE49-F238E27FC236}">
                <a16:creationId xmlns:a16="http://schemas.microsoft.com/office/drawing/2014/main" id="{B63C8F1D-864D-0EE3-170D-5CEBDD230A5B}"/>
              </a:ext>
            </a:extLst>
          </p:cNvPr>
          <p:cNvSpPr>
            <a:spLocks noGrp="1"/>
          </p:cNvSpPr>
          <p:nvPr>
            <p:ph idx="1"/>
          </p:nvPr>
        </p:nvSpPr>
        <p:spPr/>
        <p:txBody>
          <a:bodyPr>
            <a:normAutofit/>
          </a:bodyPr>
          <a:lstStyle/>
          <a:p>
            <a:r>
              <a:rPr lang="en-US" sz="2800" dirty="0"/>
              <a:t>Improve the organism's chance for survival and </a:t>
            </a:r>
            <a:r>
              <a:rPr lang="en-US" sz="2800" dirty="0">
                <a:solidFill>
                  <a:srgbClr val="FF0000"/>
                </a:solidFill>
              </a:rPr>
              <a:t>reproduction</a:t>
            </a:r>
            <a:r>
              <a:rPr lang="en-US" sz="2800" dirty="0"/>
              <a:t> </a:t>
            </a:r>
            <a:endParaRPr lang="en-CA" sz="2800" dirty="0"/>
          </a:p>
        </p:txBody>
      </p:sp>
      <p:sp>
        <p:nvSpPr>
          <p:cNvPr id="4" name="Slide Number Placeholder 3">
            <a:extLst>
              <a:ext uri="{FF2B5EF4-FFF2-40B4-BE49-F238E27FC236}">
                <a16:creationId xmlns:a16="http://schemas.microsoft.com/office/drawing/2014/main" id="{CE5B9901-3668-EDB7-4A4D-FB0458FB1B15}"/>
              </a:ext>
            </a:extLst>
          </p:cNvPr>
          <p:cNvSpPr>
            <a:spLocks noGrp="1"/>
          </p:cNvSpPr>
          <p:nvPr>
            <p:ph type="sldNum" sz="quarter" idx="12"/>
          </p:nvPr>
        </p:nvSpPr>
        <p:spPr/>
        <p:txBody>
          <a:bodyPr/>
          <a:lstStyle/>
          <a:p>
            <a:fld id="{9CD8D479-8942-46E8-A226-A4E01F7A105C}" type="slidenum">
              <a:rPr lang="en-CA" smtClean="0"/>
              <a:t>44</a:t>
            </a:fld>
            <a:endParaRPr lang="en-CA"/>
          </a:p>
        </p:txBody>
      </p:sp>
      <p:sp>
        <p:nvSpPr>
          <p:cNvPr id="5" name="Date Placeholder 4">
            <a:extLst>
              <a:ext uri="{FF2B5EF4-FFF2-40B4-BE49-F238E27FC236}">
                <a16:creationId xmlns:a16="http://schemas.microsoft.com/office/drawing/2014/main" id="{B48E00E8-1E66-DB38-8917-1B6FAB18DFB8}"/>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7E84E03B-4E25-3C89-EA9F-DB3D350041ED}"/>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AA545F10-04EA-1E56-6720-3643EC2F187C}"/>
              </a:ext>
            </a:extLst>
          </p:cNvPr>
          <p:cNvPicPr>
            <a:picLocks noChangeAspect="1"/>
          </p:cNvPicPr>
          <p:nvPr/>
        </p:nvPicPr>
        <p:blipFill>
          <a:blip r:embed="rId3"/>
          <a:stretch>
            <a:fillRect/>
          </a:stretch>
        </p:blipFill>
        <p:spPr>
          <a:xfrm>
            <a:off x="3349805" y="2117982"/>
            <a:ext cx="5720080" cy="4290060"/>
          </a:xfrm>
          <a:prstGeom prst="rect">
            <a:avLst/>
          </a:prstGeom>
        </p:spPr>
      </p:pic>
    </p:spTree>
    <p:extLst>
      <p:ext uri="{BB962C8B-B14F-4D97-AF65-F5344CB8AC3E}">
        <p14:creationId xmlns:p14="http://schemas.microsoft.com/office/powerpoint/2010/main" val="211682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44CE4-927D-87F6-8895-B4C17B6084F0}"/>
              </a:ext>
            </a:extLst>
          </p:cNvPr>
          <p:cNvSpPr>
            <a:spLocks noGrp="1"/>
          </p:cNvSpPr>
          <p:nvPr>
            <p:ph type="title"/>
          </p:nvPr>
        </p:nvSpPr>
        <p:spPr/>
        <p:txBody>
          <a:bodyPr/>
          <a:lstStyle/>
          <a:p>
            <a:r>
              <a:rPr lang="en-CA" dirty="0"/>
              <a:t>Mutations</a:t>
            </a:r>
          </a:p>
        </p:txBody>
      </p:sp>
      <p:pic>
        <p:nvPicPr>
          <p:cNvPr id="7" name="Content Placeholder 6">
            <a:extLst>
              <a:ext uri="{FF2B5EF4-FFF2-40B4-BE49-F238E27FC236}">
                <a16:creationId xmlns:a16="http://schemas.microsoft.com/office/drawing/2014/main" id="{89DAE7FF-9D5F-E91D-6087-3BE475E99BC6}"/>
              </a:ext>
            </a:extLst>
          </p:cNvPr>
          <p:cNvPicPr>
            <a:picLocks noGrp="1" noChangeAspect="1"/>
          </p:cNvPicPr>
          <p:nvPr>
            <p:ph idx="1"/>
          </p:nvPr>
        </p:nvPicPr>
        <p:blipFill>
          <a:blip r:embed="rId3"/>
          <a:stretch>
            <a:fillRect/>
          </a:stretch>
        </p:blipFill>
        <p:spPr>
          <a:xfrm>
            <a:off x="1148080" y="2176318"/>
            <a:ext cx="4550727" cy="3028302"/>
          </a:xfrm>
          <a:prstGeom prst="rect">
            <a:avLst/>
          </a:prstGeom>
        </p:spPr>
      </p:pic>
      <p:sp>
        <p:nvSpPr>
          <p:cNvPr id="4" name="Slide Number Placeholder 3">
            <a:extLst>
              <a:ext uri="{FF2B5EF4-FFF2-40B4-BE49-F238E27FC236}">
                <a16:creationId xmlns:a16="http://schemas.microsoft.com/office/drawing/2014/main" id="{075A3BFC-76FE-DB21-7963-64C159B69411}"/>
              </a:ext>
            </a:extLst>
          </p:cNvPr>
          <p:cNvSpPr>
            <a:spLocks noGrp="1"/>
          </p:cNvSpPr>
          <p:nvPr>
            <p:ph type="sldNum" sz="quarter" idx="12"/>
          </p:nvPr>
        </p:nvSpPr>
        <p:spPr/>
        <p:txBody>
          <a:bodyPr/>
          <a:lstStyle/>
          <a:p>
            <a:fld id="{9CD8D479-8942-46E8-A226-A4E01F7A105C}" type="slidenum">
              <a:rPr lang="en-CA" smtClean="0"/>
              <a:t>45</a:t>
            </a:fld>
            <a:endParaRPr lang="en-CA"/>
          </a:p>
        </p:txBody>
      </p:sp>
      <p:sp>
        <p:nvSpPr>
          <p:cNvPr id="5" name="Date Placeholder 4">
            <a:extLst>
              <a:ext uri="{FF2B5EF4-FFF2-40B4-BE49-F238E27FC236}">
                <a16:creationId xmlns:a16="http://schemas.microsoft.com/office/drawing/2014/main" id="{53C87789-9566-3138-C18A-EBAB90F7823F}"/>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86DEAD6C-6592-348D-EA38-9FB4C3A9385E}"/>
              </a:ext>
            </a:extLst>
          </p:cNvPr>
          <p:cNvSpPr>
            <a:spLocks noGrp="1"/>
          </p:cNvSpPr>
          <p:nvPr>
            <p:ph type="ftr" sz="quarter" idx="11"/>
          </p:nvPr>
        </p:nvSpPr>
        <p:spPr/>
        <p:txBody>
          <a:bodyPr/>
          <a:lstStyle/>
          <a:p>
            <a:r>
              <a:rPr lang="en-US"/>
              <a:t>Add a footer</a:t>
            </a:r>
            <a:endParaRPr lang="en-US" dirty="0"/>
          </a:p>
        </p:txBody>
      </p:sp>
      <p:pic>
        <p:nvPicPr>
          <p:cNvPr id="8" name="Picture 7">
            <a:extLst>
              <a:ext uri="{FF2B5EF4-FFF2-40B4-BE49-F238E27FC236}">
                <a16:creationId xmlns:a16="http://schemas.microsoft.com/office/drawing/2014/main" id="{DF1B3499-C05B-35F9-FDF9-4E8E0195E220}"/>
              </a:ext>
            </a:extLst>
          </p:cNvPr>
          <p:cNvPicPr>
            <a:picLocks noChangeAspect="1"/>
          </p:cNvPicPr>
          <p:nvPr/>
        </p:nvPicPr>
        <p:blipFill>
          <a:blip r:embed="rId4"/>
          <a:stretch>
            <a:fillRect/>
          </a:stretch>
        </p:blipFill>
        <p:spPr>
          <a:xfrm>
            <a:off x="6209845" y="2066139"/>
            <a:ext cx="5047170" cy="3028302"/>
          </a:xfrm>
          <a:prstGeom prst="rect">
            <a:avLst/>
          </a:prstGeom>
        </p:spPr>
      </p:pic>
    </p:spTree>
    <p:extLst>
      <p:ext uri="{BB962C8B-B14F-4D97-AF65-F5344CB8AC3E}">
        <p14:creationId xmlns:p14="http://schemas.microsoft.com/office/powerpoint/2010/main" val="56341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9C98-0476-51C9-7AF7-02BF9178F958}"/>
              </a:ext>
            </a:extLst>
          </p:cNvPr>
          <p:cNvSpPr>
            <a:spLocks noGrp="1"/>
          </p:cNvSpPr>
          <p:nvPr>
            <p:ph type="title"/>
          </p:nvPr>
        </p:nvSpPr>
        <p:spPr/>
        <p:txBody>
          <a:bodyPr/>
          <a:lstStyle/>
          <a:p>
            <a:r>
              <a:rPr lang="en-CA" dirty="0"/>
              <a:t>Mutations</a:t>
            </a:r>
          </a:p>
        </p:txBody>
      </p:sp>
      <p:pic>
        <p:nvPicPr>
          <p:cNvPr id="7" name="Content Placeholder 6">
            <a:extLst>
              <a:ext uri="{FF2B5EF4-FFF2-40B4-BE49-F238E27FC236}">
                <a16:creationId xmlns:a16="http://schemas.microsoft.com/office/drawing/2014/main" id="{7D1ED7CB-670B-1687-35F6-A0EB8336FC44}"/>
              </a:ext>
            </a:extLst>
          </p:cNvPr>
          <p:cNvPicPr>
            <a:picLocks noGrp="1" noChangeAspect="1"/>
          </p:cNvPicPr>
          <p:nvPr>
            <p:ph idx="1"/>
          </p:nvPr>
        </p:nvPicPr>
        <p:blipFill>
          <a:blip r:embed="rId3"/>
          <a:stretch>
            <a:fillRect/>
          </a:stretch>
        </p:blipFill>
        <p:spPr>
          <a:xfrm>
            <a:off x="3238500" y="1923256"/>
            <a:ext cx="5715000" cy="3905250"/>
          </a:xfrm>
          <a:prstGeom prst="rect">
            <a:avLst/>
          </a:prstGeom>
        </p:spPr>
      </p:pic>
      <p:sp>
        <p:nvSpPr>
          <p:cNvPr id="4" name="Slide Number Placeholder 3">
            <a:extLst>
              <a:ext uri="{FF2B5EF4-FFF2-40B4-BE49-F238E27FC236}">
                <a16:creationId xmlns:a16="http://schemas.microsoft.com/office/drawing/2014/main" id="{A1DB2963-93C8-51E7-F22E-5EE1BFC5458C}"/>
              </a:ext>
            </a:extLst>
          </p:cNvPr>
          <p:cNvSpPr>
            <a:spLocks noGrp="1"/>
          </p:cNvSpPr>
          <p:nvPr>
            <p:ph type="sldNum" sz="quarter" idx="12"/>
          </p:nvPr>
        </p:nvSpPr>
        <p:spPr/>
        <p:txBody>
          <a:bodyPr/>
          <a:lstStyle/>
          <a:p>
            <a:fld id="{9CD8D479-8942-46E8-A226-A4E01F7A105C}" type="slidenum">
              <a:rPr lang="en-CA" smtClean="0"/>
              <a:t>46</a:t>
            </a:fld>
            <a:endParaRPr lang="en-CA"/>
          </a:p>
        </p:txBody>
      </p:sp>
      <p:sp>
        <p:nvSpPr>
          <p:cNvPr id="5" name="Date Placeholder 4">
            <a:extLst>
              <a:ext uri="{FF2B5EF4-FFF2-40B4-BE49-F238E27FC236}">
                <a16:creationId xmlns:a16="http://schemas.microsoft.com/office/drawing/2014/main" id="{3A3C00E7-AD8C-790E-D030-1CF26D186E7D}"/>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ADE78F18-8663-B18A-A341-7C686A9A9785}"/>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19726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6E44-1620-B8EC-21D1-495D5E4D2D65}"/>
              </a:ext>
            </a:extLst>
          </p:cNvPr>
          <p:cNvSpPr>
            <a:spLocks noGrp="1"/>
          </p:cNvSpPr>
          <p:nvPr>
            <p:ph type="title"/>
          </p:nvPr>
        </p:nvSpPr>
        <p:spPr/>
        <p:txBody>
          <a:bodyPr/>
          <a:lstStyle/>
          <a:p>
            <a:r>
              <a:rPr lang="en-CA" dirty="0"/>
              <a:t>Mutations</a:t>
            </a:r>
          </a:p>
        </p:txBody>
      </p:sp>
      <p:pic>
        <p:nvPicPr>
          <p:cNvPr id="7" name="Content Placeholder 6">
            <a:extLst>
              <a:ext uri="{FF2B5EF4-FFF2-40B4-BE49-F238E27FC236}">
                <a16:creationId xmlns:a16="http://schemas.microsoft.com/office/drawing/2014/main" id="{3DD2B431-F5DE-B704-AA36-F6C385E161C0}"/>
              </a:ext>
            </a:extLst>
          </p:cNvPr>
          <p:cNvPicPr>
            <a:picLocks noGrp="1" noChangeAspect="1"/>
          </p:cNvPicPr>
          <p:nvPr>
            <p:ph idx="1"/>
          </p:nvPr>
        </p:nvPicPr>
        <p:blipFill>
          <a:blip r:embed="rId3"/>
          <a:stretch>
            <a:fillRect/>
          </a:stretch>
        </p:blipFill>
        <p:spPr>
          <a:xfrm>
            <a:off x="3271520" y="1640681"/>
            <a:ext cx="6096000" cy="4572000"/>
          </a:xfrm>
          <a:prstGeom prst="rect">
            <a:avLst/>
          </a:prstGeom>
        </p:spPr>
      </p:pic>
      <p:sp>
        <p:nvSpPr>
          <p:cNvPr id="4" name="Slide Number Placeholder 3">
            <a:extLst>
              <a:ext uri="{FF2B5EF4-FFF2-40B4-BE49-F238E27FC236}">
                <a16:creationId xmlns:a16="http://schemas.microsoft.com/office/drawing/2014/main" id="{F386A042-62F8-F6C5-A266-CC2679C903FD}"/>
              </a:ext>
            </a:extLst>
          </p:cNvPr>
          <p:cNvSpPr>
            <a:spLocks noGrp="1"/>
          </p:cNvSpPr>
          <p:nvPr>
            <p:ph type="sldNum" sz="quarter" idx="12"/>
          </p:nvPr>
        </p:nvSpPr>
        <p:spPr/>
        <p:txBody>
          <a:bodyPr/>
          <a:lstStyle/>
          <a:p>
            <a:fld id="{9CD8D479-8942-46E8-A226-A4E01F7A105C}" type="slidenum">
              <a:rPr lang="en-CA" smtClean="0"/>
              <a:t>47</a:t>
            </a:fld>
            <a:endParaRPr lang="en-CA"/>
          </a:p>
        </p:txBody>
      </p:sp>
      <p:sp>
        <p:nvSpPr>
          <p:cNvPr id="5" name="Date Placeholder 4">
            <a:extLst>
              <a:ext uri="{FF2B5EF4-FFF2-40B4-BE49-F238E27FC236}">
                <a16:creationId xmlns:a16="http://schemas.microsoft.com/office/drawing/2014/main" id="{24210E61-4DF1-8FE2-C09C-926D8381C366}"/>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274FE407-F53F-BCB6-9933-081A61DB627B}"/>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8585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4AB7-3ACB-2CE1-F328-C7B5E1CB9D9B}"/>
              </a:ext>
            </a:extLst>
          </p:cNvPr>
          <p:cNvSpPr>
            <a:spLocks noGrp="1"/>
          </p:cNvSpPr>
          <p:nvPr>
            <p:ph type="title"/>
          </p:nvPr>
        </p:nvSpPr>
        <p:spPr/>
        <p:txBody>
          <a:bodyPr/>
          <a:lstStyle/>
          <a:p>
            <a:r>
              <a:rPr lang="en-CA" dirty="0"/>
              <a:t>Types of Chromosome Mutations</a:t>
            </a:r>
          </a:p>
        </p:txBody>
      </p:sp>
      <p:sp>
        <p:nvSpPr>
          <p:cNvPr id="3" name="Content Placeholder 2">
            <a:extLst>
              <a:ext uri="{FF2B5EF4-FFF2-40B4-BE49-F238E27FC236}">
                <a16:creationId xmlns:a16="http://schemas.microsoft.com/office/drawing/2014/main" id="{513C3795-3B6D-B073-080D-BC8A0FCCA507}"/>
              </a:ext>
            </a:extLst>
          </p:cNvPr>
          <p:cNvSpPr>
            <a:spLocks noGrp="1"/>
          </p:cNvSpPr>
          <p:nvPr>
            <p:ph idx="1"/>
          </p:nvPr>
        </p:nvSpPr>
        <p:spPr>
          <a:xfrm>
            <a:off x="1454065" y="1961231"/>
            <a:ext cx="9371948" cy="4620682"/>
          </a:xfrm>
        </p:spPr>
        <p:txBody>
          <a:bodyPr/>
          <a:lstStyle/>
          <a:p>
            <a:r>
              <a:rPr lang="en-CA" sz="3200" dirty="0"/>
              <a:t>Five types exist:</a:t>
            </a:r>
          </a:p>
          <a:p>
            <a:pPr lvl="1"/>
            <a:r>
              <a:rPr lang="en-CA" sz="2800" dirty="0">
                <a:solidFill>
                  <a:srgbClr val="FF0000"/>
                </a:solidFill>
              </a:rPr>
              <a:t>Deletion</a:t>
            </a:r>
          </a:p>
          <a:p>
            <a:pPr lvl="1"/>
            <a:r>
              <a:rPr lang="en-CA" sz="2800" dirty="0">
                <a:solidFill>
                  <a:srgbClr val="FF0000"/>
                </a:solidFill>
              </a:rPr>
              <a:t>Inversion</a:t>
            </a:r>
          </a:p>
          <a:p>
            <a:pPr lvl="1"/>
            <a:r>
              <a:rPr lang="en-CA" sz="2800" dirty="0">
                <a:solidFill>
                  <a:srgbClr val="FF0000"/>
                </a:solidFill>
              </a:rPr>
              <a:t>Translocation</a:t>
            </a:r>
          </a:p>
          <a:p>
            <a:pPr lvl="1"/>
            <a:r>
              <a:rPr lang="en-CA" sz="2800" dirty="0">
                <a:solidFill>
                  <a:srgbClr val="FF0000"/>
                </a:solidFill>
              </a:rPr>
              <a:t>Nondisjunction</a:t>
            </a:r>
          </a:p>
          <a:p>
            <a:pPr lvl="1"/>
            <a:r>
              <a:rPr lang="en-CA" sz="2800" dirty="0">
                <a:solidFill>
                  <a:srgbClr val="FF0000"/>
                </a:solidFill>
              </a:rPr>
              <a:t>Duplication</a:t>
            </a:r>
          </a:p>
          <a:p>
            <a:endParaRPr lang="en-CA" dirty="0"/>
          </a:p>
        </p:txBody>
      </p:sp>
      <p:sp>
        <p:nvSpPr>
          <p:cNvPr id="4" name="Slide Number Placeholder 3">
            <a:extLst>
              <a:ext uri="{FF2B5EF4-FFF2-40B4-BE49-F238E27FC236}">
                <a16:creationId xmlns:a16="http://schemas.microsoft.com/office/drawing/2014/main" id="{372579AE-EDBC-2951-FD3C-CC50E8E9ACAC}"/>
              </a:ext>
            </a:extLst>
          </p:cNvPr>
          <p:cNvSpPr>
            <a:spLocks noGrp="1"/>
          </p:cNvSpPr>
          <p:nvPr>
            <p:ph type="sldNum" sz="quarter" idx="12"/>
          </p:nvPr>
        </p:nvSpPr>
        <p:spPr/>
        <p:txBody>
          <a:bodyPr/>
          <a:lstStyle/>
          <a:p>
            <a:fld id="{9CD8D479-8942-46E8-A226-A4E01F7A105C}" type="slidenum">
              <a:rPr lang="en-CA" smtClean="0"/>
              <a:t>48</a:t>
            </a:fld>
            <a:endParaRPr lang="en-CA"/>
          </a:p>
        </p:txBody>
      </p:sp>
      <p:sp>
        <p:nvSpPr>
          <p:cNvPr id="5" name="Date Placeholder 4">
            <a:extLst>
              <a:ext uri="{FF2B5EF4-FFF2-40B4-BE49-F238E27FC236}">
                <a16:creationId xmlns:a16="http://schemas.microsoft.com/office/drawing/2014/main" id="{389F7963-EE1A-BC52-778E-B0E951A1BDD8}"/>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E54C7F6A-6F6C-89C6-BBF0-607EC08DE85D}"/>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CACDFA2A-7664-7677-FC38-37DBDD420E2E}"/>
              </a:ext>
            </a:extLst>
          </p:cNvPr>
          <p:cNvPicPr>
            <a:picLocks noChangeAspect="1"/>
          </p:cNvPicPr>
          <p:nvPr/>
        </p:nvPicPr>
        <p:blipFill>
          <a:blip r:embed="rId3"/>
          <a:stretch>
            <a:fillRect/>
          </a:stretch>
        </p:blipFill>
        <p:spPr>
          <a:xfrm>
            <a:off x="6140039" y="1961231"/>
            <a:ext cx="4833466" cy="1147903"/>
          </a:xfrm>
          <a:prstGeom prst="rect">
            <a:avLst/>
          </a:prstGeom>
        </p:spPr>
      </p:pic>
    </p:spTree>
    <p:extLst>
      <p:ext uri="{BB962C8B-B14F-4D97-AF65-F5344CB8AC3E}">
        <p14:creationId xmlns:p14="http://schemas.microsoft.com/office/powerpoint/2010/main" val="21327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1106-2122-FA78-676A-919C9B959A4E}"/>
              </a:ext>
            </a:extLst>
          </p:cNvPr>
          <p:cNvSpPr>
            <a:spLocks noGrp="1"/>
          </p:cNvSpPr>
          <p:nvPr>
            <p:ph type="title"/>
          </p:nvPr>
        </p:nvSpPr>
        <p:spPr/>
        <p:txBody>
          <a:bodyPr/>
          <a:lstStyle/>
          <a:p>
            <a:r>
              <a:rPr lang="en-CA" dirty="0"/>
              <a:t>Deletion</a:t>
            </a:r>
          </a:p>
        </p:txBody>
      </p:sp>
      <p:sp>
        <p:nvSpPr>
          <p:cNvPr id="3" name="Content Placeholder 2">
            <a:extLst>
              <a:ext uri="{FF2B5EF4-FFF2-40B4-BE49-F238E27FC236}">
                <a16:creationId xmlns:a16="http://schemas.microsoft.com/office/drawing/2014/main" id="{D4E6175A-1909-1B8B-FB32-9D65F1F9B600}"/>
              </a:ext>
            </a:extLst>
          </p:cNvPr>
          <p:cNvSpPr>
            <a:spLocks noGrp="1"/>
          </p:cNvSpPr>
          <p:nvPr>
            <p:ph idx="1"/>
          </p:nvPr>
        </p:nvSpPr>
        <p:spPr/>
        <p:txBody>
          <a:bodyPr/>
          <a:lstStyle/>
          <a:p>
            <a:r>
              <a:rPr lang="en-US" dirty="0"/>
              <a:t>Due to breakage</a:t>
            </a:r>
          </a:p>
          <a:p>
            <a:r>
              <a:rPr lang="en-US" dirty="0"/>
              <a:t>A piece of a chromosome is lost</a:t>
            </a:r>
          </a:p>
          <a:p>
            <a:endParaRPr lang="en-CA" dirty="0"/>
          </a:p>
        </p:txBody>
      </p:sp>
      <p:sp>
        <p:nvSpPr>
          <p:cNvPr id="4" name="Slide Number Placeholder 3">
            <a:extLst>
              <a:ext uri="{FF2B5EF4-FFF2-40B4-BE49-F238E27FC236}">
                <a16:creationId xmlns:a16="http://schemas.microsoft.com/office/drawing/2014/main" id="{B0664BE3-8D21-9374-021F-2095FAB38A30}"/>
              </a:ext>
            </a:extLst>
          </p:cNvPr>
          <p:cNvSpPr>
            <a:spLocks noGrp="1"/>
          </p:cNvSpPr>
          <p:nvPr>
            <p:ph type="sldNum" sz="quarter" idx="12"/>
          </p:nvPr>
        </p:nvSpPr>
        <p:spPr/>
        <p:txBody>
          <a:bodyPr/>
          <a:lstStyle/>
          <a:p>
            <a:fld id="{9CD8D479-8942-46E8-A226-A4E01F7A105C}" type="slidenum">
              <a:rPr lang="en-CA" smtClean="0"/>
              <a:t>49</a:t>
            </a:fld>
            <a:endParaRPr lang="en-CA"/>
          </a:p>
        </p:txBody>
      </p:sp>
      <p:sp>
        <p:nvSpPr>
          <p:cNvPr id="5" name="Date Placeholder 4">
            <a:extLst>
              <a:ext uri="{FF2B5EF4-FFF2-40B4-BE49-F238E27FC236}">
                <a16:creationId xmlns:a16="http://schemas.microsoft.com/office/drawing/2014/main" id="{9E2CC2E9-2C7C-F7C9-2EE1-5A6AE61A124D}"/>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9ADE2253-E7F4-4563-5420-4D17DF05609E}"/>
              </a:ext>
            </a:extLst>
          </p:cNvPr>
          <p:cNvSpPr>
            <a:spLocks noGrp="1"/>
          </p:cNvSpPr>
          <p:nvPr>
            <p:ph type="ftr" sz="quarter" idx="11"/>
          </p:nvPr>
        </p:nvSpPr>
        <p:spPr/>
        <p:txBody>
          <a:bodyPr/>
          <a:lstStyle/>
          <a:p>
            <a:r>
              <a:rPr lang="en-US"/>
              <a:t>Add a footer</a:t>
            </a:r>
            <a:endParaRPr lang="en-US" dirty="0"/>
          </a:p>
        </p:txBody>
      </p:sp>
      <p:pic>
        <p:nvPicPr>
          <p:cNvPr id="7" name="Picture 5" descr="chromosomaldeletion">
            <a:extLst>
              <a:ext uri="{FF2B5EF4-FFF2-40B4-BE49-F238E27FC236}">
                <a16:creationId xmlns:a16="http://schemas.microsoft.com/office/drawing/2014/main" id="{2384C945-07D6-AABE-7F17-E80F08EFB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59"/>
          <a:stretch>
            <a:fillRect/>
          </a:stretch>
        </p:blipFill>
        <p:spPr bwMode="auto">
          <a:xfrm>
            <a:off x="3139440" y="2590799"/>
            <a:ext cx="5618480" cy="32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21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D85AC-E4CA-3E4A-A0D5-8CBF36DAB5A2}"/>
              </a:ext>
            </a:extLst>
          </p:cNvPr>
          <p:cNvSpPr>
            <a:spLocks noGrp="1"/>
          </p:cNvSpPr>
          <p:nvPr>
            <p:ph type="title"/>
          </p:nvPr>
        </p:nvSpPr>
        <p:spPr/>
        <p:txBody>
          <a:bodyPr/>
          <a:lstStyle/>
          <a:p>
            <a:r>
              <a:rPr lang="en-CA" dirty="0"/>
              <a:t>Sex Chromosomes</a:t>
            </a:r>
          </a:p>
        </p:txBody>
      </p:sp>
      <p:sp>
        <p:nvSpPr>
          <p:cNvPr id="3" name="Content Placeholder 2">
            <a:extLst>
              <a:ext uri="{FF2B5EF4-FFF2-40B4-BE49-F238E27FC236}">
                <a16:creationId xmlns:a16="http://schemas.microsoft.com/office/drawing/2014/main" id="{6324B579-C228-80BA-BEC2-058CF4275B24}"/>
              </a:ext>
            </a:extLst>
          </p:cNvPr>
          <p:cNvSpPr>
            <a:spLocks noGrp="1"/>
          </p:cNvSpPr>
          <p:nvPr>
            <p:ph idx="1"/>
          </p:nvPr>
        </p:nvSpPr>
        <p:spPr>
          <a:xfrm>
            <a:off x="1349065" y="2123018"/>
            <a:ext cx="5397173" cy="4620682"/>
          </a:xfrm>
        </p:spPr>
        <p:txBody>
          <a:bodyPr/>
          <a:lstStyle/>
          <a:p>
            <a:r>
              <a:rPr lang="en-CA" dirty="0"/>
              <a:t>Every person receives one sex chromosome from each of their parents. </a:t>
            </a:r>
          </a:p>
          <a:p>
            <a:endParaRPr lang="en-CA" dirty="0"/>
          </a:p>
          <a:p>
            <a:endParaRPr lang="en-CA" dirty="0"/>
          </a:p>
        </p:txBody>
      </p:sp>
      <p:sp>
        <p:nvSpPr>
          <p:cNvPr id="4" name="Slide Number Placeholder 3">
            <a:extLst>
              <a:ext uri="{FF2B5EF4-FFF2-40B4-BE49-F238E27FC236}">
                <a16:creationId xmlns:a16="http://schemas.microsoft.com/office/drawing/2014/main" id="{2109E3FE-4468-2198-DFC0-F660D0351BF2}"/>
              </a:ext>
            </a:extLst>
          </p:cNvPr>
          <p:cNvSpPr>
            <a:spLocks noGrp="1"/>
          </p:cNvSpPr>
          <p:nvPr>
            <p:ph type="sldNum" sz="quarter" idx="12"/>
          </p:nvPr>
        </p:nvSpPr>
        <p:spPr/>
        <p:txBody>
          <a:bodyPr/>
          <a:lstStyle/>
          <a:p>
            <a:fld id="{9CD8D479-8942-46E8-A226-A4E01F7A105C}" type="slidenum">
              <a:rPr lang="en-CA" smtClean="0"/>
              <a:t>5</a:t>
            </a:fld>
            <a:endParaRPr lang="en-CA"/>
          </a:p>
        </p:txBody>
      </p:sp>
      <p:sp>
        <p:nvSpPr>
          <p:cNvPr id="5" name="Date Placeholder 4">
            <a:extLst>
              <a:ext uri="{FF2B5EF4-FFF2-40B4-BE49-F238E27FC236}">
                <a16:creationId xmlns:a16="http://schemas.microsoft.com/office/drawing/2014/main" id="{AC282ED8-3030-4AC7-34AC-0B1AA7F0DF9C}"/>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ECD005AD-7ADA-2E20-C30C-B12030D8E5CF}"/>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B4C42CFC-A6F2-ED3B-DAF9-D9BC92CFD4FA}"/>
              </a:ext>
            </a:extLst>
          </p:cNvPr>
          <p:cNvPicPr>
            <a:picLocks noChangeAspect="1"/>
          </p:cNvPicPr>
          <p:nvPr/>
        </p:nvPicPr>
        <p:blipFill rotWithShape="1">
          <a:blip r:embed="rId3"/>
          <a:srcRect l="5782" r="3843" b="3330"/>
          <a:stretch/>
        </p:blipFill>
        <p:spPr>
          <a:xfrm>
            <a:off x="7243992" y="1091390"/>
            <a:ext cx="3830409" cy="4469643"/>
          </a:xfrm>
          <a:prstGeom prst="rect">
            <a:avLst/>
          </a:prstGeom>
        </p:spPr>
      </p:pic>
    </p:spTree>
    <p:extLst>
      <p:ext uri="{BB962C8B-B14F-4D97-AF65-F5344CB8AC3E}">
        <p14:creationId xmlns:p14="http://schemas.microsoft.com/office/powerpoint/2010/main" val="21066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37037-57F5-D400-D0DD-A95712F1A8AA}"/>
              </a:ext>
            </a:extLst>
          </p:cNvPr>
          <p:cNvSpPr>
            <a:spLocks noGrp="1"/>
          </p:cNvSpPr>
          <p:nvPr>
            <p:ph type="title"/>
          </p:nvPr>
        </p:nvSpPr>
        <p:spPr/>
        <p:txBody>
          <a:bodyPr/>
          <a:lstStyle/>
          <a:p>
            <a:r>
              <a:rPr lang="en-CA" dirty="0"/>
              <a:t>Inversion</a:t>
            </a:r>
          </a:p>
        </p:txBody>
      </p:sp>
      <p:sp>
        <p:nvSpPr>
          <p:cNvPr id="3" name="Content Placeholder 2">
            <a:extLst>
              <a:ext uri="{FF2B5EF4-FFF2-40B4-BE49-F238E27FC236}">
                <a16:creationId xmlns:a16="http://schemas.microsoft.com/office/drawing/2014/main" id="{D3172DF9-4009-1876-A67C-CEF8A6382956}"/>
              </a:ext>
            </a:extLst>
          </p:cNvPr>
          <p:cNvSpPr>
            <a:spLocks noGrp="1"/>
          </p:cNvSpPr>
          <p:nvPr>
            <p:ph idx="1"/>
          </p:nvPr>
        </p:nvSpPr>
        <p:spPr/>
        <p:txBody>
          <a:bodyPr/>
          <a:lstStyle/>
          <a:p>
            <a:r>
              <a:rPr lang="en-US" dirty="0"/>
              <a:t>Chromosome segment breaks off</a:t>
            </a:r>
          </a:p>
          <a:p>
            <a:r>
              <a:rPr lang="en-US" dirty="0"/>
              <a:t>Segment flips around backwards</a:t>
            </a:r>
          </a:p>
          <a:p>
            <a:r>
              <a:rPr lang="en-US" dirty="0"/>
              <a:t>Segment reattaches</a:t>
            </a:r>
          </a:p>
          <a:p>
            <a:endParaRPr lang="en-CA" dirty="0"/>
          </a:p>
        </p:txBody>
      </p:sp>
      <p:sp>
        <p:nvSpPr>
          <p:cNvPr id="4" name="Slide Number Placeholder 3">
            <a:extLst>
              <a:ext uri="{FF2B5EF4-FFF2-40B4-BE49-F238E27FC236}">
                <a16:creationId xmlns:a16="http://schemas.microsoft.com/office/drawing/2014/main" id="{5117754F-EEF2-1FF2-7582-64DB259D7CB3}"/>
              </a:ext>
            </a:extLst>
          </p:cNvPr>
          <p:cNvSpPr>
            <a:spLocks noGrp="1"/>
          </p:cNvSpPr>
          <p:nvPr>
            <p:ph type="sldNum" sz="quarter" idx="12"/>
          </p:nvPr>
        </p:nvSpPr>
        <p:spPr/>
        <p:txBody>
          <a:bodyPr/>
          <a:lstStyle/>
          <a:p>
            <a:fld id="{9CD8D479-8942-46E8-A226-A4E01F7A105C}" type="slidenum">
              <a:rPr lang="en-CA" smtClean="0"/>
              <a:t>50</a:t>
            </a:fld>
            <a:endParaRPr lang="en-CA"/>
          </a:p>
        </p:txBody>
      </p:sp>
      <p:sp>
        <p:nvSpPr>
          <p:cNvPr id="5" name="Date Placeholder 4">
            <a:extLst>
              <a:ext uri="{FF2B5EF4-FFF2-40B4-BE49-F238E27FC236}">
                <a16:creationId xmlns:a16="http://schemas.microsoft.com/office/drawing/2014/main" id="{E75C4679-46C9-4B94-D9DB-3660F0387F8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684924A-1190-10A1-67CC-2D27C47488BE}"/>
              </a:ext>
            </a:extLst>
          </p:cNvPr>
          <p:cNvSpPr>
            <a:spLocks noGrp="1"/>
          </p:cNvSpPr>
          <p:nvPr>
            <p:ph type="ftr" sz="quarter" idx="11"/>
          </p:nvPr>
        </p:nvSpPr>
        <p:spPr/>
        <p:txBody>
          <a:bodyPr/>
          <a:lstStyle/>
          <a:p>
            <a:r>
              <a:rPr lang="en-US"/>
              <a:t>Add a footer</a:t>
            </a:r>
            <a:endParaRPr lang="en-US" dirty="0"/>
          </a:p>
        </p:txBody>
      </p:sp>
      <p:pic>
        <p:nvPicPr>
          <p:cNvPr id="7" name="Picture 5" descr="inversion">
            <a:extLst>
              <a:ext uri="{FF2B5EF4-FFF2-40B4-BE49-F238E27FC236}">
                <a16:creationId xmlns:a16="http://schemas.microsoft.com/office/drawing/2014/main" id="{9B932590-C344-C201-8DF7-A3A54D923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30" b="50000"/>
          <a:stretch>
            <a:fillRect/>
          </a:stretch>
        </p:blipFill>
        <p:spPr bwMode="auto">
          <a:xfrm>
            <a:off x="3672840" y="3317875"/>
            <a:ext cx="5715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49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C018-8A62-7405-3928-9B10D6967EE5}"/>
              </a:ext>
            </a:extLst>
          </p:cNvPr>
          <p:cNvSpPr>
            <a:spLocks noGrp="1"/>
          </p:cNvSpPr>
          <p:nvPr>
            <p:ph type="title"/>
          </p:nvPr>
        </p:nvSpPr>
        <p:spPr/>
        <p:txBody>
          <a:bodyPr/>
          <a:lstStyle/>
          <a:p>
            <a:r>
              <a:rPr lang="en-CA" dirty="0"/>
              <a:t>Translocation</a:t>
            </a:r>
          </a:p>
        </p:txBody>
      </p:sp>
      <p:sp>
        <p:nvSpPr>
          <p:cNvPr id="3" name="Content Placeholder 2">
            <a:extLst>
              <a:ext uri="{FF2B5EF4-FFF2-40B4-BE49-F238E27FC236}">
                <a16:creationId xmlns:a16="http://schemas.microsoft.com/office/drawing/2014/main" id="{579DFABA-FA10-0AC0-7DEB-3BBD8C0F6CAD}"/>
              </a:ext>
            </a:extLst>
          </p:cNvPr>
          <p:cNvSpPr>
            <a:spLocks noGrp="1"/>
          </p:cNvSpPr>
          <p:nvPr>
            <p:ph idx="1"/>
          </p:nvPr>
        </p:nvSpPr>
        <p:spPr>
          <a:xfrm>
            <a:off x="1410027" y="1566001"/>
            <a:ext cx="3893493" cy="4620682"/>
          </a:xfrm>
        </p:spPr>
        <p:txBody>
          <a:bodyPr/>
          <a:lstStyle/>
          <a:p>
            <a:r>
              <a:rPr lang="en-US" dirty="0"/>
              <a:t>Involves two chromosomes that aren’t homologous</a:t>
            </a:r>
          </a:p>
          <a:p>
            <a:r>
              <a:rPr lang="en-US" dirty="0"/>
              <a:t>Part of one chromosome is transferred to another chromosomes</a:t>
            </a:r>
          </a:p>
          <a:p>
            <a:endParaRPr lang="en-CA" dirty="0"/>
          </a:p>
        </p:txBody>
      </p:sp>
      <p:sp>
        <p:nvSpPr>
          <p:cNvPr id="4" name="Slide Number Placeholder 3">
            <a:extLst>
              <a:ext uri="{FF2B5EF4-FFF2-40B4-BE49-F238E27FC236}">
                <a16:creationId xmlns:a16="http://schemas.microsoft.com/office/drawing/2014/main" id="{A3526DED-2AA8-69D4-DE2B-7DBE231AA5F3}"/>
              </a:ext>
            </a:extLst>
          </p:cNvPr>
          <p:cNvSpPr>
            <a:spLocks noGrp="1"/>
          </p:cNvSpPr>
          <p:nvPr>
            <p:ph type="sldNum" sz="quarter" idx="12"/>
          </p:nvPr>
        </p:nvSpPr>
        <p:spPr/>
        <p:txBody>
          <a:bodyPr/>
          <a:lstStyle/>
          <a:p>
            <a:fld id="{9CD8D479-8942-46E8-A226-A4E01F7A105C}" type="slidenum">
              <a:rPr lang="en-CA" smtClean="0"/>
              <a:t>51</a:t>
            </a:fld>
            <a:endParaRPr lang="en-CA"/>
          </a:p>
        </p:txBody>
      </p:sp>
      <p:sp>
        <p:nvSpPr>
          <p:cNvPr id="5" name="Date Placeholder 4">
            <a:extLst>
              <a:ext uri="{FF2B5EF4-FFF2-40B4-BE49-F238E27FC236}">
                <a16:creationId xmlns:a16="http://schemas.microsoft.com/office/drawing/2014/main" id="{F5D51510-37B2-389B-D1E7-8E3E4C190048}"/>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12F42F5-8B6E-1F74-4530-7C33F46B95E4}"/>
              </a:ext>
            </a:extLst>
          </p:cNvPr>
          <p:cNvSpPr>
            <a:spLocks noGrp="1"/>
          </p:cNvSpPr>
          <p:nvPr>
            <p:ph type="ftr" sz="quarter" idx="11"/>
          </p:nvPr>
        </p:nvSpPr>
        <p:spPr/>
        <p:txBody>
          <a:bodyPr/>
          <a:lstStyle/>
          <a:p>
            <a:r>
              <a:rPr lang="en-US"/>
              <a:t>Add a footer</a:t>
            </a:r>
            <a:endParaRPr lang="en-US" dirty="0"/>
          </a:p>
        </p:txBody>
      </p:sp>
      <p:pic>
        <p:nvPicPr>
          <p:cNvPr id="7" name="Picture 2" descr="http://dwb.unl.edu/Teacher/NSF/C08/C08Links/library.thinkquest.org/18258/media/translocation.gif">
            <a:extLst>
              <a:ext uri="{FF2B5EF4-FFF2-40B4-BE49-F238E27FC236}">
                <a16:creationId xmlns:a16="http://schemas.microsoft.com/office/drawing/2014/main" id="{06B98DD4-13E6-9825-92BE-08FE16DDC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244600"/>
            <a:ext cx="4208463" cy="4757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F6DF-1A96-F1DF-5E98-2FB8758989AB}"/>
              </a:ext>
            </a:extLst>
          </p:cNvPr>
          <p:cNvSpPr>
            <a:spLocks noGrp="1"/>
          </p:cNvSpPr>
          <p:nvPr>
            <p:ph type="title"/>
          </p:nvPr>
        </p:nvSpPr>
        <p:spPr/>
        <p:txBody>
          <a:bodyPr/>
          <a:lstStyle/>
          <a:p>
            <a:r>
              <a:rPr lang="en-CA" dirty="0"/>
              <a:t>Nondisjunction</a:t>
            </a:r>
          </a:p>
        </p:txBody>
      </p:sp>
      <p:sp>
        <p:nvSpPr>
          <p:cNvPr id="3" name="Content Placeholder 2">
            <a:extLst>
              <a:ext uri="{FF2B5EF4-FFF2-40B4-BE49-F238E27FC236}">
                <a16:creationId xmlns:a16="http://schemas.microsoft.com/office/drawing/2014/main" id="{5D5EE88C-0408-BB7B-714F-AB4EDF67C7CB}"/>
              </a:ext>
            </a:extLst>
          </p:cNvPr>
          <p:cNvSpPr>
            <a:spLocks noGrp="1"/>
          </p:cNvSpPr>
          <p:nvPr>
            <p:ph idx="1"/>
          </p:nvPr>
        </p:nvSpPr>
        <p:spPr/>
        <p:txBody>
          <a:bodyPr/>
          <a:lstStyle/>
          <a:p>
            <a:r>
              <a:rPr lang="en-US" dirty="0"/>
              <a:t>Failure of chromosomes to separate during meiosis</a:t>
            </a:r>
          </a:p>
          <a:p>
            <a:r>
              <a:rPr lang="en-US" dirty="0"/>
              <a:t>Causes gamete to have too many or too few chromosomes</a:t>
            </a:r>
          </a:p>
          <a:p>
            <a:endParaRPr lang="en-CA" dirty="0"/>
          </a:p>
        </p:txBody>
      </p:sp>
      <p:sp>
        <p:nvSpPr>
          <p:cNvPr id="4" name="Slide Number Placeholder 3">
            <a:extLst>
              <a:ext uri="{FF2B5EF4-FFF2-40B4-BE49-F238E27FC236}">
                <a16:creationId xmlns:a16="http://schemas.microsoft.com/office/drawing/2014/main" id="{E4A3D4CF-0D75-4333-DAC1-07E97AF51CF1}"/>
              </a:ext>
            </a:extLst>
          </p:cNvPr>
          <p:cNvSpPr>
            <a:spLocks noGrp="1"/>
          </p:cNvSpPr>
          <p:nvPr>
            <p:ph type="sldNum" sz="quarter" idx="12"/>
          </p:nvPr>
        </p:nvSpPr>
        <p:spPr/>
        <p:txBody>
          <a:bodyPr/>
          <a:lstStyle/>
          <a:p>
            <a:fld id="{9CD8D479-8942-46E8-A226-A4E01F7A105C}" type="slidenum">
              <a:rPr lang="en-CA" smtClean="0"/>
              <a:t>52</a:t>
            </a:fld>
            <a:endParaRPr lang="en-CA"/>
          </a:p>
        </p:txBody>
      </p:sp>
      <p:sp>
        <p:nvSpPr>
          <p:cNvPr id="5" name="Date Placeholder 4">
            <a:extLst>
              <a:ext uri="{FF2B5EF4-FFF2-40B4-BE49-F238E27FC236}">
                <a16:creationId xmlns:a16="http://schemas.microsoft.com/office/drawing/2014/main" id="{422E63BC-E070-ADEA-09C7-4A9985293F6F}"/>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82D2756C-8D94-0CF4-0FF4-56F3703E5C1B}"/>
              </a:ext>
            </a:extLst>
          </p:cNvPr>
          <p:cNvSpPr>
            <a:spLocks noGrp="1"/>
          </p:cNvSpPr>
          <p:nvPr>
            <p:ph type="ftr" sz="quarter" idx="11"/>
          </p:nvPr>
        </p:nvSpPr>
        <p:spPr/>
        <p:txBody>
          <a:bodyPr/>
          <a:lstStyle/>
          <a:p>
            <a:r>
              <a:rPr lang="en-US"/>
              <a:t>Add a footer</a:t>
            </a:r>
            <a:endParaRPr lang="en-US" dirty="0"/>
          </a:p>
        </p:txBody>
      </p:sp>
      <p:pic>
        <p:nvPicPr>
          <p:cNvPr id="8" name="Picture 2" descr="http://www.uic.edu/classes/bios/bios100/lectf03am/nondisjunction.jpg">
            <a:extLst>
              <a:ext uri="{FF2B5EF4-FFF2-40B4-BE49-F238E27FC236}">
                <a16:creationId xmlns:a16="http://schemas.microsoft.com/office/drawing/2014/main" id="{E3801D45-3FD4-1DAA-916C-2C783900F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35" b="22835"/>
          <a:stretch/>
        </p:blipFill>
        <p:spPr bwMode="auto">
          <a:xfrm>
            <a:off x="1454065" y="2682044"/>
            <a:ext cx="9144000" cy="372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A556-D357-469C-D85D-33B54B19D11F}"/>
              </a:ext>
            </a:extLst>
          </p:cNvPr>
          <p:cNvSpPr>
            <a:spLocks noGrp="1"/>
          </p:cNvSpPr>
          <p:nvPr>
            <p:ph type="title"/>
          </p:nvPr>
        </p:nvSpPr>
        <p:spPr/>
        <p:txBody>
          <a:bodyPr/>
          <a:lstStyle/>
          <a:p>
            <a:r>
              <a:rPr lang="en-CA" dirty="0"/>
              <a:t>Duplication</a:t>
            </a:r>
          </a:p>
        </p:txBody>
      </p:sp>
      <p:sp>
        <p:nvSpPr>
          <p:cNvPr id="3" name="Content Placeholder 2">
            <a:extLst>
              <a:ext uri="{FF2B5EF4-FFF2-40B4-BE49-F238E27FC236}">
                <a16:creationId xmlns:a16="http://schemas.microsoft.com/office/drawing/2014/main" id="{AFEB14D6-93A7-D66C-4535-E01957E84D9E}"/>
              </a:ext>
            </a:extLst>
          </p:cNvPr>
          <p:cNvSpPr>
            <a:spLocks noGrp="1"/>
          </p:cNvSpPr>
          <p:nvPr>
            <p:ph idx="1"/>
          </p:nvPr>
        </p:nvSpPr>
        <p:spPr/>
        <p:txBody>
          <a:bodyPr/>
          <a:lstStyle/>
          <a:p>
            <a:r>
              <a:rPr lang="en-US" dirty="0"/>
              <a:t>Occurs when a gene sequence is repeated</a:t>
            </a:r>
          </a:p>
          <a:p>
            <a:endParaRPr lang="en-CA" dirty="0"/>
          </a:p>
        </p:txBody>
      </p:sp>
      <p:sp>
        <p:nvSpPr>
          <p:cNvPr id="4" name="Slide Number Placeholder 3">
            <a:extLst>
              <a:ext uri="{FF2B5EF4-FFF2-40B4-BE49-F238E27FC236}">
                <a16:creationId xmlns:a16="http://schemas.microsoft.com/office/drawing/2014/main" id="{02D2D23E-D6E3-0F9F-034A-5AAD2928960B}"/>
              </a:ext>
            </a:extLst>
          </p:cNvPr>
          <p:cNvSpPr>
            <a:spLocks noGrp="1"/>
          </p:cNvSpPr>
          <p:nvPr>
            <p:ph type="sldNum" sz="quarter" idx="12"/>
          </p:nvPr>
        </p:nvSpPr>
        <p:spPr/>
        <p:txBody>
          <a:bodyPr/>
          <a:lstStyle/>
          <a:p>
            <a:fld id="{9CD8D479-8942-46E8-A226-A4E01F7A105C}" type="slidenum">
              <a:rPr lang="en-CA" smtClean="0"/>
              <a:t>53</a:t>
            </a:fld>
            <a:endParaRPr lang="en-CA"/>
          </a:p>
        </p:txBody>
      </p:sp>
      <p:sp>
        <p:nvSpPr>
          <p:cNvPr id="5" name="Date Placeholder 4">
            <a:extLst>
              <a:ext uri="{FF2B5EF4-FFF2-40B4-BE49-F238E27FC236}">
                <a16:creationId xmlns:a16="http://schemas.microsoft.com/office/drawing/2014/main" id="{47BCA1A0-71EC-5C77-4BE0-294A71135EC6}"/>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B50BD0A3-3C04-90A4-0E77-6128BE9AA255}"/>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A968DD71-0982-A6D9-D4CB-19D7E59ADD3B}"/>
              </a:ext>
            </a:extLst>
          </p:cNvPr>
          <p:cNvPicPr>
            <a:picLocks noChangeAspect="1"/>
          </p:cNvPicPr>
          <p:nvPr/>
        </p:nvPicPr>
        <p:blipFill>
          <a:blip r:embed="rId3"/>
          <a:stretch>
            <a:fillRect/>
          </a:stretch>
        </p:blipFill>
        <p:spPr>
          <a:xfrm>
            <a:off x="3808815" y="2315307"/>
            <a:ext cx="3883489" cy="3609145"/>
          </a:xfrm>
          <a:prstGeom prst="rect">
            <a:avLst/>
          </a:prstGeom>
        </p:spPr>
      </p:pic>
    </p:spTree>
    <p:extLst>
      <p:ext uri="{BB962C8B-B14F-4D97-AF65-F5344CB8AC3E}">
        <p14:creationId xmlns:p14="http://schemas.microsoft.com/office/powerpoint/2010/main" val="315339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B9B3-C7AC-4D9E-A103-F5CBBB1AD937}"/>
              </a:ext>
            </a:extLst>
          </p:cNvPr>
          <p:cNvSpPr>
            <a:spLocks noGrp="1"/>
          </p:cNvSpPr>
          <p:nvPr>
            <p:ph type="title"/>
          </p:nvPr>
        </p:nvSpPr>
        <p:spPr/>
        <p:txBody>
          <a:bodyPr/>
          <a:lstStyle/>
          <a:p>
            <a:r>
              <a:rPr lang="en-US" dirty="0"/>
              <a:t>Video (Amoeba Sisters)</a:t>
            </a:r>
          </a:p>
        </p:txBody>
      </p:sp>
      <p:sp>
        <p:nvSpPr>
          <p:cNvPr id="3" name="Content Placeholder 2">
            <a:extLst>
              <a:ext uri="{FF2B5EF4-FFF2-40B4-BE49-F238E27FC236}">
                <a16:creationId xmlns:a16="http://schemas.microsoft.com/office/drawing/2014/main" id="{577D06C8-A0B3-4004-979A-50372D42B9F3}"/>
              </a:ext>
            </a:extLst>
          </p:cNvPr>
          <p:cNvSpPr>
            <a:spLocks noGrp="1"/>
          </p:cNvSpPr>
          <p:nvPr>
            <p:ph idx="1"/>
          </p:nvPr>
        </p:nvSpPr>
        <p:spPr/>
        <p:txBody>
          <a:bodyPr/>
          <a:lstStyle/>
          <a:p>
            <a:r>
              <a:rPr lang="en-US" dirty="0"/>
              <a:t>https://www.youtube.com/watch?v=vl6Vlf2thvI</a:t>
            </a:r>
          </a:p>
        </p:txBody>
      </p:sp>
      <p:sp>
        <p:nvSpPr>
          <p:cNvPr id="4" name="Slide Number Placeholder 3">
            <a:extLst>
              <a:ext uri="{FF2B5EF4-FFF2-40B4-BE49-F238E27FC236}">
                <a16:creationId xmlns:a16="http://schemas.microsoft.com/office/drawing/2014/main" id="{CD1573F1-BAFA-455B-A837-5CAC71BF6FF9}"/>
              </a:ext>
            </a:extLst>
          </p:cNvPr>
          <p:cNvSpPr>
            <a:spLocks noGrp="1"/>
          </p:cNvSpPr>
          <p:nvPr>
            <p:ph type="sldNum" sz="quarter" idx="12"/>
          </p:nvPr>
        </p:nvSpPr>
        <p:spPr/>
        <p:txBody>
          <a:bodyPr/>
          <a:lstStyle/>
          <a:p>
            <a:fld id="{9CD8D479-8942-46E8-A226-A4E01F7A105C}" type="slidenum">
              <a:rPr lang="en-US" smtClean="0"/>
              <a:t>54</a:t>
            </a:fld>
            <a:endParaRPr lang="en-US"/>
          </a:p>
        </p:txBody>
      </p:sp>
      <p:sp>
        <p:nvSpPr>
          <p:cNvPr id="5" name="Date Placeholder 4">
            <a:extLst>
              <a:ext uri="{FF2B5EF4-FFF2-40B4-BE49-F238E27FC236}">
                <a16:creationId xmlns:a16="http://schemas.microsoft.com/office/drawing/2014/main" id="{153772C2-BFED-425B-B9FF-A4182F457688}"/>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8E1B275-EA32-4B55-8F8C-24F6C10097C4}"/>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915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083B-A987-0AED-DFC9-A08277BF300E}"/>
              </a:ext>
            </a:extLst>
          </p:cNvPr>
          <p:cNvSpPr>
            <a:spLocks noGrp="1"/>
          </p:cNvSpPr>
          <p:nvPr>
            <p:ph type="ctrTitle"/>
          </p:nvPr>
        </p:nvSpPr>
        <p:spPr/>
        <p:txBody>
          <a:bodyPr/>
          <a:lstStyle/>
          <a:p>
            <a:r>
              <a:rPr lang="en-CA" dirty="0"/>
              <a:t>Sci 10-Mutations</a:t>
            </a:r>
          </a:p>
        </p:txBody>
      </p:sp>
      <p:sp>
        <p:nvSpPr>
          <p:cNvPr id="3" name="Subtitle 2">
            <a:extLst>
              <a:ext uri="{FF2B5EF4-FFF2-40B4-BE49-F238E27FC236}">
                <a16:creationId xmlns:a16="http://schemas.microsoft.com/office/drawing/2014/main" id="{63C3948F-CAF9-EFD7-7EB3-F66C5EDCB617}"/>
              </a:ext>
            </a:extLst>
          </p:cNvPr>
          <p:cNvSpPr>
            <a:spLocks noGrp="1"/>
          </p:cNvSpPr>
          <p:nvPr>
            <p:ph type="subTitle" idx="1"/>
          </p:nvPr>
        </p:nvSpPr>
        <p:spPr/>
        <p:txBody>
          <a:bodyPr/>
          <a:lstStyle/>
          <a:p>
            <a:r>
              <a:rPr lang="en-CA" dirty="0"/>
              <a:t>Part 1</a:t>
            </a:r>
          </a:p>
        </p:txBody>
      </p:sp>
    </p:spTree>
    <p:extLst>
      <p:ext uri="{BB962C8B-B14F-4D97-AF65-F5344CB8AC3E}">
        <p14:creationId xmlns:p14="http://schemas.microsoft.com/office/powerpoint/2010/main" val="72450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F0D76-3DDC-D60F-77B1-357C38AD2A03}"/>
              </a:ext>
            </a:extLst>
          </p:cNvPr>
          <p:cNvSpPr>
            <a:spLocks noGrp="1"/>
          </p:cNvSpPr>
          <p:nvPr>
            <p:ph type="title"/>
          </p:nvPr>
        </p:nvSpPr>
        <p:spPr/>
        <p:txBody>
          <a:bodyPr/>
          <a:lstStyle/>
          <a:p>
            <a:r>
              <a:rPr lang="en-CA" dirty="0"/>
              <a:t>Translation Review</a:t>
            </a:r>
          </a:p>
        </p:txBody>
      </p:sp>
      <p:pic>
        <p:nvPicPr>
          <p:cNvPr id="7" name="Content Placeholder 6">
            <a:extLst>
              <a:ext uri="{FF2B5EF4-FFF2-40B4-BE49-F238E27FC236}">
                <a16:creationId xmlns:a16="http://schemas.microsoft.com/office/drawing/2014/main" id="{29DCFB3B-751D-35C4-FD75-BB5961BB64C8}"/>
              </a:ext>
            </a:extLst>
          </p:cNvPr>
          <p:cNvPicPr>
            <a:picLocks noGrp="1" noChangeAspect="1"/>
          </p:cNvPicPr>
          <p:nvPr>
            <p:ph idx="1"/>
          </p:nvPr>
        </p:nvPicPr>
        <p:blipFill>
          <a:blip r:embed="rId3"/>
          <a:stretch>
            <a:fillRect/>
          </a:stretch>
        </p:blipFill>
        <p:spPr>
          <a:xfrm>
            <a:off x="4135948" y="1459653"/>
            <a:ext cx="5257800" cy="4505325"/>
          </a:xfrm>
          <a:prstGeom prst="rect">
            <a:avLst/>
          </a:prstGeom>
        </p:spPr>
      </p:pic>
      <p:sp>
        <p:nvSpPr>
          <p:cNvPr id="4" name="Slide Number Placeholder 3">
            <a:extLst>
              <a:ext uri="{FF2B5EF4-FFF2-40B4-BE49-F238E27FC236}">
                <a16:creationId xmlns:a16="http://schemas.microsoft.com/office/drawing/2014/main" id="{AA0CC5CA-F578-79AD-7969-8AED79C7928B}"/>
              </a:ext>
            </a:extLst>
          </p:cNvPr>
          <p:cNvSpPr>
            <a:spLocks noGrp="1"/>
          </p:cNvSpPr>
          <p:nvPr>
            <p:ph type="sldNum" sz="quarter" idx="12"/>
          </p:nvPr>
        </p:nvSpPr>
        <p:spPr/>
        <p:txBody>
          <a:bodyPr/>
          <a:lstStyle/>
          <a:p>
            <a:fld id="{9CD8D479-8942-46E8-A226-A4E01F7A105C}" type="slidenum">
              <a:rPr lang="en-CA" smtClean="0"/>
              <a:t>56</a:t>
            </a:fld>
            <a:endParaRPr lang="en-CA"/>
          </a:p>
        </p:txBody>
      </p:sp>
      <p:sp>
        <p:nvSpPr>
          <p:cNvPr id="5" name="Date Placeholder 4">
            <a:extLst>
              <a:ext uri="{FF2B5EF4-FFF2-40B4-BE49-F238E27FC236}">
                <a16:creationId xmlns:a16="http://schemas.microsoft.com/office/drawing/2014/main" id="{F9D9792F-B51C-5C92-D26D-51A8C162F58B}"/>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8784BD8-9EDD-3F40-AE9B-83C8E0314417}"/>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73615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17A3-3246-CB02-8C1E-BA9D5D6417FE}"/>
              </a:ext>
            </a:extLst>
          </p:cNvPr>
          <p:cNvSpPr>
            <a:spLocks noGrp="1"/>
          </p:cNvSpPr>
          <p:nvPr>
            <p:ph type="title"/>
          </p:nvPr>
        </p:nvSpPr>
        <p:spPr/>
        <p:txBody>
          <a:bodyPr/>
          <a:lstStyle/>
          <a:p>
            <a:r>
              <a:rPr lang="en-CA" dirty="0"/>
              <a:t>Translation Check</a:t>
            </a:r>
          </a:p>
        </p:txBody>
      </p:sp>
      <p:sp>
        <p:nvSpPr>
          <p:cNvPr id="4" name="Slide Number Placeholder 3">
            <a:extLst>
              <a:ext uri="{FF2B5EF4-FFF2-40B4-BE49-F238E27FC236}">
                <a16:creationId xmlns:a16="http://schemas.microsoft.com/office/drawing/2014/main" id="{7604FEA5-529C-D17C-9DD5-1F35C0360C5E}"/>
              </a:ext>
            </a:extLst>
          </p:cNvPr>
          <p:cNvSpPr>
            <a:spLocks noGrp="1"/>
          </p:cNvSpPr>
          <p:nvPr>
            <p:ph type="sldNum" sz="quarter" idx="12"/>
          </p:nvPr>
        </p:nvSpPr>
        <p:spPr/>
        <p:txBody>
          <a:bodyPr/>
          <a:lstStyle/>
          <a:p>
            <a:fld id="{9CD8D479-8942-46E8-A226-A4E01F7A105C}" type="slidenum">
              <a:rPr lang="en-CA" smtClean="0"/>
              <a:t>57</a:t>
            </a:fld>
            <a:endParaRPr lang="en-CA"/>
          </a:p>
        </p:txBody>
      </p:sp>
      <p:sp>
        <p:nvSpPr>
          <p:cNvPr id="5" name="Date Placeholder 4">
            <a:extLst>
              <a:ext uri="{FF2B5EF4-FFF2-40B4-BE49-F238E27FC236}">
                <a16:creationId xmlns:a16="http://schemas.microsoft.com/office/drawing/2014/main" id="{144A8A18-2D3D-345A-0665-6B19238CF42F}"/>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2378C64-4395-C190-87B9-115D9ECFBA2B}"/>
              </a:ext>
            </a:extLst>
          </p:cNvPr>
          <p:cNvSpPr>
            <a:spLocks noGrp="1"/>
          </p:cNvSpPr>
          <p:nvPr>
            <p:ph type="ftr" sz="quarter" idx="11"/>
          </p:nvPr>
        </p:nvSpPr>
        <p:spPr/>
        <p:txBody>
          <a:bodyPr/>
          <a:lstStyle/>
          <a:p>
            <a:r>
              <a:rPr lang="en-US"/>
              <a:t>Add a footer</a:t>
            </a:r>
            <a:endParaRPr lang="en-US" dirty="0"/>
          </a:p>
        </p:txBody>
      </p:sp>
      <p:graphicFrame>
        <p:nvGraphicFramePr>
          <p:cNvPr id="10" name="Content Placeholder 9">
            <a:extLst>
              <a:ext uri="{FF2B5EF4-FFF2-40B4-BE49-F238E27FC236}">
                <a16:creationId xmlns:a16="http://schemas.microsoft.com/office/drawing/2014/main" id="{68F1F447-A0AC-C23C-D1A7-74D170397BDE}"/>
              </a:ext>
            </a:extLst>
          </p:cNvPr>
          <p:cNvGraphicFramePr>
            <a:graphicFrameLocks noGrp="1"/>
          </p:cNvGraphicFramePr>
          <p:nvPr>
            <p:ph idx="1"/>
            <p:extLst>
              <p:ext uri="{D42A27DB-BD31-4B8C-83A1-F6EECF244321}">
                <p14:modId xmlns:p14="http://schemas.microsoft.com/office/powerpoint/2010/main" val="4085739670"/>
              </p:ext>
            </p:extLst>
          </p:nvPr>
        </p:nvGraphicFramePr>
        <p:xfrm>
          <a:off x="3149723" y="1884870"/>
          <a:ext cx="5239675" cy="2039058"/>
        </p:xfrm>
        <a:graphic>
          <a:graphicData uri="http://schemas.openxmlformats.org/drawingml/2006/table">
            <a:tbl>
              <a:tblPr firstRow="1" bandRow="1">
                <a:tableStyleId>{5940675A-B579-460E-94D1-54222C63F5DA}</a:tableStyleId>
              </a:tblPr>
              <a:tblGrid>
                <a:gridCol w="1235666">
                  <a:extLst>
                    <a:ext uri="{9D8B030D-6E8A-4147-A177-3AD203B41FA5}">
                      <a16:colId xmlns:a16="http://schemas.microsoft.com/office/drawing/2014/main" val="3509984027"/>
                    </a:ext>
                  </a:extLst>
                </a:gridCol>
                <a:gridCol w="4004009">
                  <a:extLst>
                    <a:ext uri="{9D8B030D-6E8A-4147-A177-3AD203B41FA5}">
                      <a16:colId xmlns:a16="http://schemas.microsoft.com/office/drawing/2014/main" val="2809347857"/>
                    </a:ext>
                  </a:extLst>
                </a:gridCol>
              </a:tblGrid>
              <a:tr h="790527">
                <a:tc>
                  <a:txBody>
                    <a:bodyPr/>
                    <a:lstStyle/>
                    <a:p>
                      <a:r>
                        <a:rPr lang="en-CA" dirty="0"/>
                        <a:t>DNA</a:t>
                      </a:r>
                    </a:p>
                  </a:txBody>
                  <a:tcPr/>
                </a:tc>
                <a:tc>
                  <a:txBody>
                    <a:bodyPr/>
                    <a:lstStyle/>
                    <a:p>
                      <a:r>
                        <a:rPr lang="en-US" dirty="0"/>
                        <a:t>TAC      GCG      AAT      AGT      ACT</a:t>
                      </a:r>
                    </a:p>
                    <a:p>
                      <a:endParaRPr lang="en-CA" dirty="0"/>
                    </a:p>
                  </a:txBody>
                  <a:tcPr/>
                </a:tc>
                <a:extLst>
                  <a:ext uri="{0D108BD9-81ED-4DB2-BD59-A6C34878D82A}">
                    <a16:rowId xmlns:a16="http://schemas.microsoft.com/office/drawing/2014/main" val="1317764660"/>
                  </a:ext>
                </a:extLst>
              </a:tr>
              <a:tr h="458004">
                <a:tc>
                  <a:txBody>
                    <a:bodyPr/>
                    <a:lstStyle/>
                    <a:p>
                      <a:r>
                        <a:rPr lang="en-CA" dirty="0"/>
                        <a:t>mRNA</a:t>
                      </a:r>
                    </a:p>
                  </a:txBody>
                  <a:tcPr/>
                </a:tc>
                <a:tc>
                  <a:txBody>
                    <a:bodyPr/>
                    <a:lstStyle/>
                    <a:p>
                      <a:endParaRPr lang="en-CA" dirty="0"/>
                    </a:p>
                  </a:txBody>
                  <a:tcPr/>
                </a:tc>
                <a:extLst>
                  <a:ext uri="{0D108BD9-81ED-4DB2-BD59-A6C34878D82A}">
                    <a16:rowId xmlns:a16="http://schemas.microsoft.com/office/drawing/2014/main" val="3526934387"/>
                  </a:ext>
                </a:extLst>
              </a:tr>
              <a:tr h="790527">
                <a:tc>
                  <a:txBody>
                    <a:bodyPr/>
                    <a:lstStyle/>
                    <a:p>
                      <a:r>
                        <a:rPr lang="en-CA" dirty="0"/>
                        <a:t>Amino Acid</a:t>
                      </a:r>
                    </a:p>
                  </a:txBody>
                  <a:tcPr/>
                </a:tc>
                <a:tc>
                  <a:txBody>
                    <a:bodyPr/>
                    <a:lstStyle/>
                    <a:p>
                      <a:endParaRPr lang="en-CA" dirty="0"/>
                    </a:p>
                  </a:txBody>
                  <a:tcPr/>
                </a:tc>
                <a:extLst>
                  <a:ext uri="{0D108BD9-81ED-4DB2-BD59-A6C34878D82A}">
                    <a16:rowId xmlns:a16="http://schemas.microsoft.com/office/drawing/2014/main" val="2193561916"/>
                  </a:ext>
                </a:extLst>
              </a:tr>
            </a:tbl>
          </a:graphicData>
        </a:graphic>
      </p:graphicFrame>
    </p:spTree>
    <p:extLst>
      <p:ext uri="{BB962C8B-B14F-4D97-AF65-F5344CB8AC3E}">
        <p14:creationId xmlns:p14="http://schemas.microsoft.com/office/powerpoint/2010/main" val="300550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17A3-3246-CB02-8C1E-BA9D5D6417FE}"/>
              </a:ext>
            </a:extLst>
          </p:cNvPr>
          <p:cNvSpPr>
            <a:spLocks noGrp="1"/>
          </p:cNvSpPr>
          <p:nvPr>
            <p:ph type="title"/>
          </p:nvPr>
        </p:nvSpPr>
        <p:spPr/>
        <p:txBody>
          <a:bodyPr/>
          <a:lstStyle/>
          <a:p>
            <a:r>
              <a:rPr lang="en-CA" dirty="0"/>
              <a:t>Translation Check</a:t>
            </a:r>
          </a:p>
        </p:txBody>
      </p:sp>
      <p:sp>
        <p:nvSpPr>
          <p:cNvPr id="4" name="Slide Number Placeholder 3">
            <a:extLst>
              <a:ext uri="{FF2B5EF4-FFF2-40B4-BE49-F238E27FC236}">
                <a16:creationId xmlns:a16="http://schemas.microsoft.com/office/drawing/2014/main" id="{7604FEA5-529C-D17C-9DD5-1F35C0360C5E}"/>
              </a:ext>
            </a:extLst>
          </p:cNvPr>
          <p:cNvSpPr>
            <a:spLocks noGrp="1"/>
          </p:cNvSpPr>
          <p:nvPr>
            <p:ph type="sldNum" sz="quarter" idx="12"/>
          </p:nvPr>
        </p:nvSpPr>
        <p:spPr/>
        <p:txBody>
          <a:bodyPr/>
          <a:lstStyle/>
          <a:p>
            <a:fld id="{9CD8D479-8942-46E8-A226-A4E01F7A105C}" type="slidenum">
              <a:rPr lang="en-CA" smtClean="0"/>
              <a:t>58</a:t>
            </a:fld>
            <a:endParaRPr lang="en-CA"/>
          </a:p>
        </p:txBody>
      </p:sp>
      <p:sp>
        <p:nvSpPr>
          <p:cNvPr id="5" name="Date Placeholder 4">
            <a:extLst>
              <a:ext uri="{FF2B5EF4-FFF2-40B4-BE49-F238E27FC236}">
                <a16:creationId xmlns:a16="http://schemas.microsoft.com/office/drawing/2014/main" id="{144A8A18-2D3D-345A-0665-6B19238CF42F}"/>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2378C64-4395-C190-87B9-115D9ECFBA2B}"/>
              </a:ext>
            </a:extLst>
          </p:cNvPr>
          <p:cNvSpPr>
            <a:spLocks noGrp="1"/>
          </p:cNvSpPr>
          <p:nvPr>
            <p:ph type="ftr" sz="quarter" idx="11"/>
          </p:nvPr>
        </p:nvSpPr>
        <p:spPr/>
        <p:txBody>
          <a:bodyPr/>
          <a:lstStyle/>
          <a:p>
            <a:r>
              <a:rPr lang="en-US"/>
              <a:t>Add a footer</a:t>
            </a:r>
            <a:endParaRPr lang="en-US" dirty="0"/>
          </a:p>
        </p:txBody>
      </p:sp>
      <p:graphicFrame>
        <p:nvGraphicFramePr>
          <p:cNvPr id="10" name="Content Placeholder 9">
            <a:extLst>
              <a:ext uri="{FF2B5EF4-FFF2-40B4-BE49-F238E27FC236}">
                <a16:creationId xmlns:a16="http://schemas.microsoft.com/office/drawing/2014/main" id="{68F1F447-A0AC-C23C-D1A7-74D170397BDE}"/>
              </a:ext>
            </a:extLst>
          </p:cNvPr>
          <p:cNvGraphicFramePr>
            <a:graphicFrameLocks noGrp="1"/>
          </p:cNvGraphicFramePr>
          <p:nvPr>
            <p:ph idx="1"/>
            <p:extLst>
              <p:ext uri="{D42A27DB-BD31-4B8C-83A1-F6EECF244321}">
                <p14:modId xmlns:p14="http://schemas.microsoft.com/office/powerpoint/2010/main" val="2647331125"/>
              </p:ext>
            </p:extLst>
          </p:nvPr>
        </p:nvGraphicFramePr>
        <p:xfrm>
          <a:off x="970170" y="2319384"/>
          <a:ext cx="5239675" cy="2221134"/>
        </p:xfrm>
        <a:graphic>
          <a:graphicData uri="http://schemas.openxmlformats.org/drawingml/2006/table">
            <a:tbl>
              <a:tblPr firstRow="1" bandRow="1">
                <a:tableStyleId>{5940675A-B579-460E-94D1-54222C63F5DA}</a:tableStyleId>
              </a:tblPr>
              <a:tblGrid>
                <a:gridCol w="1235666">
                  <a:extLst>
                    <a:ext uri="{9D8B030D-6E8A-4147-A177-3AD203B41FA5}">
                      <a16:colId xmlns:a16="http://schemas.microsoft.com/office/drawing/2014/main" val="3509984027"/>
                    </a:ext>
                  </a:extLst>
                </a:gridCol>
                <a:gridCol w="4004009">
                  <a:extLst>
                    <a:ext uri="{9D8B030D-6E8A-4147-A177-3AD203B41FA5}">
                      <a16:colId xmlns:a16="http://schemas.microsoft.com/office/drawing/2014/main" val="2809347857"/>
                    </a:ext>
                  </a:extLst>
                </a:gridCol>
              </a:tblGrid>
              <a:tr h="790527">
                <a:tc>
                  <a:txBody>
                    <a:bodyPr/>
                    <a:lstStyle/>
                    <a:p>
                      <a:r>
                        <a:rPr lang="en-CA" dirty="0"/>
                        <a:t>DNA</a:t>
                      </a:r>
                    </a:p>
                  </a:txBody>
                  <a:tcPr/>
                </a:tc>
                <a:tc>
                  <a:txBody>
                    <a:bodyPr/>
                    <a:lstStyle/>
                    <a:p>
                      <a:r>
                        <a:rPr lang="en-US" dirty="0"/>
                        <a:t>TAC      GCG      AAT      AGT      ACT</a:t>
                      </a:r>
                    </a:p>
                    <a:p>
                      <a:endParaRPr lang="en-CA" dirty="0"/>
                    </a:p>
                  </a:txBody>
                  <a:tcPr/>
                </a:tc>
                <a:extLst>
                  <a:ext uri="{0D108BD9-81ED-4DB2-BD59-A6C34878D82A}">
                    <a16:rowId xmlns:a16="http://schemas.microsoft.com/office/drawing/2014/main" val="1317764660"/>
                  </a:ext>
                </a:extLst>
              </a:tr>
              <a:tr h="458004">
                <a:tc>
                  <a:txBody>
                    <a:bodyPr/>
                    <a:lstStyle/>
                    <a:p>
                      <a:r>
                        <a:rPr lang="en-CA" dirty="0"/>
                        <a:t>mRNA</a:t>
                      </a:r>
                    </a:p>
                  </a:txBody>
                  <a:tcPr/>
                </a:tc>
                <a:tc>
                  <a:txBody>
                    <a:bodyPr/>
                    <a:lstStyle/>
                    <a:p>
                      <a:r>
                        <a:rPr lang="en-CA" dirty="0"/>
                        <a:t>AUG     CGC      UUA     UCA      UGA</a:t>
                      </a:r>
                    </a:p>
                    <a:p>
                      <a:endParaRPr lang="en-CA" dirty="0"/>
                    </a:p>
                  </a:txBody>
                  <a:tcPr/>
                </a:tc>
                <a:extLst>
                  <a:ext uri="{0D108BD9-81ED-4DB2-BD59-A6C34878D82A}">
                    <a16:rowId xmlns:a16="http://schemas.microsoft.com/office/drawing/2014/main" val="3526934387"/>
                  </a:ext>
                </a:extLst>
              </a:tr>
              <a:tr h="790527">
                <a:tc>
                  <a:txBody>
                    <a:bodyPr/>
                    <a:lstStyle/>
                    <a:p>
                      <a:r>
                        <a:rPr lang="en-CA" dirty="0"/>
                        <a:t>Amino Acid</a:t>
                      </a:r>
                    </a:p>
                  </a:txBody>
                  <a:tcPr/>
                </a:tc>
                <a:tc>
                  <a:txBody>
                    <a:bodyPr/>
                    <a:lstStyle/>
                    <a:p>
                      <a:endParaRPr lang="en-CA" dirty="0"/>
                    </a:p>
                  </a:txBody>
                  <a:tcPr/>
                </a:tc>
                <a:extLst>
                  <a:ext uri="{0D108BD9-81ED-4DB2-BD59-A6C34878D82A}">
                    <a16:rowId xmlns:a16="http://schemas.microsoft.com/office/drawing/2014/main" val="2193561916"/>
                  </a:ext>
                </a:extLst>
              </a:tr>
            </a:tbl>
          </a:graphicData>
        </a:graphic>
      </p:graphicFrame>
      <p:pic>
        <p:nvPicPr>
          <p:cNvPr id="3" name="Content Placeholder 6">
            <a:extLst>
              <a:ext uri="{FF2B5EF4-FFF2-40B4-BE49-F238E27FC236}">
                <a16:creationId xmlns:a16="http://schemas.microsoft.com/office/drawing/2014/main" id="{54C9AF39-2C42-99B7-BE11-89985656433C}"/>
              </a:ext>
            </a:extLst>
          </p:cNvPr>
          <p:cNvPicPr>
            <a:picLocks noChangeAspect="1"/>
          </p:cNvPicPr>
          <p:nvPr/>
        </p:nvPicPr>
        <p:blipFill>
          <a:blip r:embed="rId3"/>
          <a:stretch>
            <a:fillRect/>
          </a:stretch>
        </p:blipFill>
        <p:spPr>
          <a:xfrm>
            <a:off x="6541797" y="1264344"/>
            <a:ext cx="5257800" cy="4505325"/>
          </a:xfrm>
          <a:prstGeom prst="rect">
            <a:avLst/>
          </a:prstGeom>
        </p:spPr>
      </p:pic>
    </p:spTree>
    <p:extLst>
      <p:ext uri="{BB962C8B-B14F-4D97-AF65-F5344CB8AC3E}">
        <p14:creationId xmlns:p14="http://schemas.microsoft.com/office/powerpoint/2010/main" val="33368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17A3-3246-CB02-8C1E-BA9D5D6417FE}"/>
              </a:ext>
            </a:extLst>
          </p:cNvPr>
          <p:cNvSpPr>
            <a:spLocks noGrp="1"/>
          </p:cNvSpPr>
          <p:nvPr>
            <p:ph type="title"/>
          </p:nvPr>
        </p:nvSpPr>
        <p:spPr/>
        <p:txBody>
          <a:bodyPr/>
          <a:lstStyle/>
          <a:p>
            <a:r>
              <a:rPr lang="en-CA" dirty="0"/>
              <a:t>Translation Check</a:t>
            </a:r>
          </a:p>
        </p:txBody>
      </p:sp>
      <p:sp>
        <p:nvSpPr>
          <p:cNvPr id="4" name="Slide Number Placeholder 3">
            <a:extLst>
              <a:ext uri="{FF2B5EF4-FFF2-40B4-BE49-F238E27FC236}">
                <a16:creationId xmlns:a16="http://schemas.microsoft.com/office/drawing/2014/main" id="{7604FEA5-529C-D17C-9DD5-1F35C0360C5E}"/>
              </a:ext>
            </a:extLst>
          </p:cNvPr>
          <p:cNvSpPr>
            <a:spLocks noGrp="1"/>
          </p:cNvSpPr>
          <p:nvPr>
            <p:ph type="sldNum" sz="quarter" idx="12"/>
          </p:nvPr>
        </p:nvSpPr>
        <p:spPr/>
        <p:txBody>
          <a:bodyPr/>
          <a:lstStyle/>
          <a:p>
            <a:fld id="{9CD8D479-8942-46E8-A226-A4E01F7A105C}" type="slidenum">
              <a:rPr lang="en-CA" smtClean="0"/>
              <a:t>59</a:t>
            </a:fld>
            <a:endParaRPr lang="en-CA"/>
          </a:p>
        </p:txBody>
      </p:sp>
      <p:sp>
        <p:nvSpPr>
          <p:cNvPr id="5" name="Date Placeholder 4">
            <a:extLst>
              <a:ext uri="{FF2B5EF4-FFF2-40B4-BE49-F238E27FC236}">
                <a16:creationId xmlns:a16="http://schemas.microsoft.com/office/drawing/2014/main" id="{144A8A18-2D3D-345A-0665-6B19238CF42F}"/>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2378C64-4395-C190-87B9-115D9ECFBA2B}"/>
              </a:ext>
            </a:extLst>
          </p:cNvPr>
          <p:cNvSpPr>
            <a:spLocks noGrp="1"/>
          </p:cNvSpPr>
          <p:nvPr>
            <p:ph type="ftr" sz="quarter" idx="11"/>
          </p:nvPr>
        </p:nvSpPr>
        <p:spPr/>
        <p:txBody>
          <a:bodyPr/>
          <a:lstStyle/>
          <a:p>
            <a:r>
              <a:rPr lang="en-US"/>
              <a:t>Add a footer</a:t>
            </a:r>
            <a:endParaRPr lang="en-US" dirty="0"/>
          </a:p>
        </p:txBody>
      </p:sp>
      <p:graphicFrame>
        <p:nvGraphicFramePr>
          <p:cNvPr id="10" name="Content Placeholder 9">
            <a:extLst>
              <a:ext uri="{FF2B5EF4-FFF2-40B4-BE49-F238E27FC236}">
                <a16:creationId xmlns:a16="http://schemas.microsoft.com/office/drawing/2014/main" id="{68F1F447-A0AC-C23C-D1A7-74D170397BDE}"/>
              </a:ext>
            </a:extLst>
          </p:cNvPr>
          <p:cNvGraphicFramePr>
            <a:graphicFrameLocks noGrp="1"/>
          </p:cNvGraphicFramePr>
          <p:nvPr>
            <p:ph idx="1"/>
            <p:extLst>
              <p:ext uri="{D42A27DB-BD31-4B8C-83A1-F6EECF244321}">
                <p14:modId xmlns:p14="http://schemas.microsoft.com/office/powerpoint/2010/main" val="2301472446"/>
              </p:ext>
            </p:extLst>
          </p:nvPr>
        </p:nvGraphicFramePr>
        <p:xfrm>
          <a:off x="1303168" y="2318433"/>
          <a:ext cx="5239675" cy="2221134"/>
        </p:xfrm>
        <a:graphic>
          <a:graphicData uri="http://schemas.openxmlformats.org/drawingml/2006/table">
            <a:tbl>
              <a:tblPr firstRow="1" bandRow="1">
                <a:tableStyleId>{5940675A-B579-460E-94D1-54222C63F5DA}</a:tableStyleId>
              </a:tblPr>
              <a:tblGrid>
                <a:gridCol w="1235666">
                  <a:extLst>
                    <a:ext uri="{9D8B030D-6E8A-4147-A177-3AD203B41FA5}">
                      <a16:colId xmlns:a16="http://schemas.microsoft.com/office/drawing/2014/main" val="3509984027"/>
                    </a:ext>
                  </a:extLst>
                </a:gridCol>
                <a:gridCol w="4004009">
                  <a:extLst>
                    <a:ext uri="{9D8B030D-6E8A-4147-A177-3AD203B41FA5}">
                      <a16:colId xmlns:a16="http://schemas.microsoft.com/office/drawing/2014/main" val="2809347857"/>
                    </a:ext>
                  </a:extLst>
                </a:gridCol>
              </a:tblGrid>
              <a:tr h="790527">
                <a:tc>
                  <a:txBody>
                    <a:bodyPr/>
                    <a:lstStyle/>
                    <a:p>
                      <a:r>
                        <a:rPr lang="en-CA" dirty="0"/>
                        <a:t>DNA</a:t>
                      </a:r>
                    </a:p>
                  </a:txBody>
                  <a:tcPr/>
                </a:tc>
                <a:tc>
                  <a:txBody>
                    <a:bodyPr/>
                    <a:lstStyle/>
                    <a:p>
                      <a:r>
                        <a:rPr lang="en-US" dirty="0"/>
                        <a:t>TAC      GCG      AAT      AGT      ACT</a:t>
                      </a:r>
                    </a:p>
                    <a:p>
                      <a:endParaRPr lang="en-CA" dirty="0"/>
                    </a:p>
                  </a:txBody>
                  <a:tcPr/>
                </a:tc>
                <a:extLst>
                  <a:ext uri="{0D108BD9-81ED-4DB2-BD59-A6C34878D82A}">
                    <a16:rowId xmlns:a16="http://schemas.microsoft.com/office/drawing/2014/main" val="1317764660"/>
                  </a:ext>
                </a:extLst>
              </a:tr>
              <a:tr h="458004">
                <a:tc>
                  <a:txBody>
                    <a:bodyPr/>
                    <a:lstStyle/>
                    <a:p>
                      <a:r>
                        <a:rPr lang="en-CA" dirty="0"/>
                        <a:t>mRNA</a:t>
                      </a:r>
                    </a:p>
                  </a:txBody>
                  <a:tcPr/>
                </a:tc>
                <a:tc>
                  <a:txBody>
                    <a:bodyPr/>
                    <a:lstStyle/>
                    <a:p>
                      <a:r>
                        <a:rPr lang="en-CA" dirty="0"/>
                        <a:t>AUG     CGC      UUA     UCA      UGA</a:t>
                      </a:r>
                    </a:p>
                    <a:p>
                      <a:endParaRPr lang="en-CA" dirty="0"/>
                    </a:p>
                  </a:txBody>
                  <a:tcPr/>
                </a:tc>
                <a:extLst>
                  <a:ext uri="{0D108BD9-81ED-4DB2-BD59-A6C34878D82A}">
                    <a16:rowId xmlns:a16="http://schemas.microsoft.com/office/drawing/2014/main" val="3526934387"/>
                  </a:ext>
                </a:extLst>
              </a:tr>
              <a:tr h="790527">
                <a:tc>
                  <a:txBody>
                    <a:bodyPr/>
                    <a:lstStyle/>
                    <a:p>
                      <a:r>
                        <a:rPr lang="en-CA" dirty="0"/>
                        <a:t>Amino Acid</a:t>
                      </a:r>
                    </a:p>
                  </a:txBody>
                  <a:tcPr/>
                </a:tc>
                <a:tc>
                  <a:txBody>
                    <a:bodyPr/>
                    <a:lstStyle/>
                    <a:p>
                      <a:r>
                        <a:rPr lang="en-CA" sz="2400" dirty="0"/>
                        <a:t>met – </a:t>
                      </a:r>
                      <a:r>
                        <a:rPr lang="en-CA" sz="2400" dirty="0" err="1"/>
                        <a:t>arg</a:t>
                      </a:r>
                      <a:r>
                        <a:rPr lang="en-CA" sz="2400" dirty="0"/>
                        <a:t> – leu – ser – stop </a:t>
                      </a:r>
                    </a:p>
                    <a:p>
                      <a:endParaRPr lang="en-CA" dirty="0"/>
                    </a:p>
                  </a:txBody>
                  <a:tcPr/>
                </a:tc>
                <a:extLst>
                  <a:ext uri="{0D108BD9-81ED-4DB2-BD59-A6C34878D82A}">
                    <a16:rowId xmlns:a16="http://schemas.microsoft.com/office/drawing/2014/main" val="2193561916"/>
                  </a:ext>
                </a:extLst>
              </a:tr>
            </a:tbl>
          </a:graphicData>
        </a:graphic>
      </p:graphicFrame>
      <p:pic>
        <p:nvPicPr>
          <p:cNvPr id="3" name="Content Placeholder 6">
            <a:extLst>
              <a:ext uri="{FF2B5EF4-FFF2-40B4-BE49-F238E27FC236}">
                <a16:creationId xmlns:a16="http://schemas.microsoft.com/office/drawing/2014/main" id="{FE54CD67-6737-BD1F-57B3-75736CD068C4}"/>
              </a:ext>
            </a:extLst>
          </p:cNvPr>
          <p:cNvPicPr>
            <a:picLocks noChangeAspect="1"/>
          </p:cNvPicPr>
          <p:nvPr/>
        </p:nvPicPr>
        <p:blipFill>
          <a:blip r:embed="rId3"/>
          <a:stretch>
            <a:fillRect/>
          </a:stretch>
        </p:blipFill>
        <p:spPr>
          <a:xfrm>
            <a:off x="6692717" y="1079158"/>
            <a:ext cx="5257800" cy="4505325"/>
          </a:xfrm>
          <a:prstGeom prst="rect">
            <a:avLst/>
          </a:prstGeom>
        </p:spPr>
      </p:pic>
    </p:spTree>
    <p:extLst>
      <p:ext uri="{BB962C8B-B14F-4D97-AF65-F5344CB8AC3E}">
        <p14:creationId xmlns:p14="http://schemas.microsoft.com/office/powerpoint/2010/main" val="136819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7FAF-FD56-C6DE-B978-2FA493E63426}"/>
              </a:ext>
            </a:extLst>
          </p:cNvPr>
          <p:cNvSpPr>
            <a:spLocks noGrp="1"/>
          </p:cNvSpPr>
          <p:nvPr>
            <p:ph type="title"/>
          </p:nvPr>
        </p:nvSpPr>
        <p:spPr/>
        <p:txBody>
          <a:bodyPr/>
          <a:lstStyle/>
          <a:p>
            <a:r>
              <a:rPr lang="en-CA" dirty="0"/>
              <a:t>What are the non-sex chromosome called?</a:t>
            </a:r>
          </a:p>
        </p:txBody>
      </p:sp>
      <p:sp>
        <p:nvSpPr>
          <p:cNvPr id="3" name="Content Placeholder 2">
            <a:extLst>
              <a:ext uri="{FF2B5EF4-FFF2-40B4-BE49-F238E27FC236}">
                <a16:creationId xmlns:a16="http://schemas.microsoft.com/office/drawing/2014/main" id="{F5BA6E8E-DAC7-AD99-5D40-BD2427B5A115}"/>
              </a:ext>
            </a:extLst>
          </p:cNvPr>
          <p:cNvSpPr>
            <a:spLocks noGrp="1"/>
          </p:cNvSpPr>
          <p:nvPr>
            <p:ph idx="1"/>
          </p:nvPr>
        </p:nvSpPr>
        <p:spPr/>
        <p:txBody>
          <a:bodyPr/>
          <a:lstStyle/>
          <a:p>
            <a:endParaRPr lang="en-CA" dirty="0"/>
          </a:p>
        </p:txBody>
      </p:sp>
      <p:sp>
        <p:nvSpPr>
          <p:cNvPr id="4" name="Slide Number Placeholder 3">
            <a:extLst>
              <a:ext uri="{FF2B5EF4-FFF2-40B4-BE49-F238E27FC236}">
                <a16:creationId xmlns:a16="http://schemas.microsoft.com/office/drawing/2014/main" id="{4039D1A2-987B-AE4A-0743-EF057CD85958}"/>
              </a:ext>
            </a:extLst>
          </p:cNvPr>
          <p:cNvSpPr>
            <a:spLocks noGrp="1"/>
          </p:cNvSpPr>
          <p:nvPr>
            <p:ph type="sldNum" sz="quarter" idx="12"/>
          </p:nvPr>
        </p:nvSpPr>
        <p:spPr/>
        <p:txBody>
          <a:bodyPr/>
          <a:lstStyle/>
          <a:p>
            <a:fld id="{9CD8D479-8942-46E8-A226-A4E01F7A105C}" type="slidenum">
              <a:rPr lang="en-CA" smtClean="0"/>
              <a:t>6</a:t>
            </a:fld>
            <a:endParaRPr lang="en-CA"/>
          </a:p>
        </p:txBody>
      </p:sp>
      <p:sp>
        <p:nvSpPr>
          <p:cNvPr id="5" name="Date Placeholder 4">
            <a:extLst>
              <a:ext uri="{FF2B5EF4-FFF2-40B4-BE49-F238E27FC236}">
                <a16:creationId xmlns:a16="http://schemas.microsoft.com/office/drawing/2014/main" id="{B9BD9D63-E07C-E677-060D-07E347207C4F}"/>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EA3886D-3A0C-1988-F4F9-3E84DB2D4297}"/>
              </a:ext>
            </a:extLst>
          </p:cNvPr>
          <p:cNvSpPr>
            <a:spLocks noGrp="1"/>
          </p:cNvSpPr>
          <p:nvPr>
            <p:ph type="ftr" sz="quarter" idx="11"/>
          </p:nvPr>
        </p:nvSpPr>
        <p:spPr/>
        <p:txBody>
          <a:bodyPr/>
          <a:lstStyle/>
          <a:p>
            <a:r>
              <a:rPr lang="en-US"/>
              <a:t>Add a footer</a:t>
            </a:r>
            <a:endParaRPr lang="en-US" dirty="0"/>
          </a:p>
        </p:txBody>
      </p:sp>
      <p:pic>
        <p:nvPicPr>
          <p:cNvPr id="7" name="Picture 2" descr="Karyotype of the patient - normal autosomes and abnormal sex ...">
            <a:extLst>
              <a:ext uri="{FF2B5EF4-FFF2-40B4-BE49-F238E27FC236}">
                <a16:creationId xmlns:a16="http://schemas.microsoft.com/office/drawing/2014/main" id="{DBD8FA01-A4D6-5860-2398-9973FFFAC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013" y="2380173"/>
            <a:ext cx="4135060" cy="2992338"/>
          </a:xfrm>
          <a:prstGeom prst="rect">
            <a:avLst/>
          </a:prstGeom>
          <a:noFill/>
          <a:extLst>
            <a:ext uri="{909E8E84-426E-40DD-AFC4-6F175D3DCCD1}">
              <a14:hiddenFill xmlns:a14="http://schemas.microsoft.com/office/drawing/2010/main">
                <a:solidFill>
                  <a:srgbClr val="FFFFFF"/>
                </a:solidFill>
              </a14:hiddenFill>
            </a:ext>
          </a:extLst>
        </p:spPr>
      </p:pic>
      <p:sp>
        <p:nvSpPr>
          <p:cNvPr id="8" name="Multiplication Sign 7">
            <a:extLst>
              <a:ext uri="{FF2B5EF4-FFF2-40B4-BE49-F238E27FC236}">
                <a16:creationId xmlns:a16="http://schemas.microsoft.com/office/drawing/2014/main" id="{F6C2DDF9-DD91-C471-379B-A65958C8CA4A}"/>
              </a:ext>
            </a:extLst>
          </p:cNvPr>
          <p:cNvSpPr/>
          <p:nvPr/>
        </p:nvSpPr>
        <p:spPr>
          <a:xfrm>
            <a:off x="5953760" y="4584779"/>
            <a:ext cx="883920" cy="894080"/>
          </a:xfrm>
          <a:prstGeom prst="mathMultiply">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548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988D-5D6F-FD15-D5EC-62C3B9D7F592}"/>
              </a:ext>
            </a:extLst>
          </p:cNvPr>
          <p:cNvSpPr>
            <a:spLocks noGrp="1"/>
          </p:cNvSpPr>
          <p:nvPr>
            <p:ph type="title"/>
          </p:nvPr>
        </p:nvSpPr>
        <p:spPr/>
        <p:txBody>
          <a:bodyPr/>
          <a:lstStyle/>
          <a:p>
            <a:r>
              <a:rPr lang="en-CA" dirty="0"/>
              <a:t>Gene Mutations</a:t>
            </a:r>
          </a:p>
        </p:txBody>
      </p:sp>
      <p:sp>
        <p:nvSpPr>
          <p:cNvPr id="3" name="Content Placeholder 2">
            <a:extLst>
              <a:ext uri="{FF2B5EF4-FFF2-40B4-BE49-F238E27FC236}">
                <a16:creationId xmlns:a16="http://schemas.microsoft.com/office/drawing/2014/main" id="{90331C4E-655D-5BFA-C5AB-F2850BA8DD80}"/>
              </a:ext>
            </a:extLst>
          </p:cNvPr>
          <p:cNvSpPr>
            <a:spLocks noGrp="1"/>
          </p:cNvSpPr>
          <p:nvPr>
            <p:ph idx="1"/>
          </p:nvPr>
        </p:nvSpPr>
        <p:spPr/>
        <p:txBody>
          <a:bodyPr/>
          <a:lstStyle/>
          <a:p>
            <a:r>
              <a:rPr lang="en-US" dirty="0"/>
              <a:t>Change in the nucleotide sequence of a gene</a:t>
            </a:r>
          </a:p>
          <a:p>
            <a:r>
              <a:rPr lang="en-US" dirty="0"/>
              <a:t>May only involve a single nucleotide</a:t>
            </a:r>
          </a:p>
          <a:p>
            <a:r>
              <a:rPr lang="en-US" dirty="0"/>
              <a:t>May be due to copying errors, chemicals, viruses, etc.</a:t>
            </a:r>
          </a:p>
          <a:p>
            <a:endParaRPr lang="en-CA" dirty="0"/>
          </a:p>
        </p:txBody>
      </p:sp>
      <p:sp>
        <p:nvSpPr>
          <p:cNvPr id="4" name="Slide Number Placeholder 3">
            <a:extLst>
              <a:ext uri="{FF2B5EF4-FFF2-40B4-BE49-F238E27FC236}">
                <a16:creationId xmlns:a16="http://schemas.microsoft.com/office/drawing/2014/main" id="{71844353-BA1E-7F70-DB14-2EBF8F22FFE3}"/>
              </a:ext>
            </a:extLst>
          </p:cNvPr>
          <p:cNvSpPr>
            <a:spLocks noGrp="1"/>
          </p:cNvSpPr>
          <p:nvPr>
            <p:ph type="sldNum" sz="quarter" idx="12"/>
          </p:nvPr>
        </p:nvSpPr>
        <p:spPr/>
        <p:txBody>
          <a:bodyPr/>
          <a:lstStyle/>
          <a:p>
            <a:fld id="{9CD8D479-8942-46E8-A226-A4E01F7A105C}" type="slidenum">
              <a:rPr lang="en-CA" smtClean="0"/>
              <a:t>60</a:t>
            </a:fld>
            <a:endParaRPr lang="en-CA"/>
          </a:p>
        </p:txBody>
      </p:sp>
      <p:sp>
        <p:nvSpPr>
          <p:cNvPr id="5" name="Date Placeholder 4">
            <a:extLst>
              <a:ext uri="{FF2B5EF4-FFF2-40B4-BE49-F238E27FC236}">
                <a16:creationId xmlns:a16="http://schemas.microsoft.com/office/drawing/2014/main" id="{F553755D-0399-4372-4347-399E3DF701D4}"/>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1E7F9EF-D98D-B8DB-ACFB-C7748A515FB7}"/>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54373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F0F6-F6D1-85F0-DB31-DFC7A98E2158}"/>
              </a:ext>
            </a:extLst>
          </p:cNvPr>
          <p:cNvSpPr>
            <a:spLocks noGrp="1"/>
          </p:cNvSpPr>
          <p:nvPr>
            <p:ph type="title"/>
          </p:nvPr>
        </p:nvSpPr>
        <p:spPr/>
        <p:txBody>
          <a:bodyPr/>
          <a:lstStyle/>
          <a:p>
            <a:r>
              <a:rPr lang="en-CA" dirty="0"/>
              <a:t>Types of Gene Mutations</a:t>
            </a:r>
          </a:p>
        </p:txBody>
      </p:sp>
      <p:sp>
        <p:nvSpPr>
          <p:cNvPr id="3" name="Content Placeholder 2">
            <a:extLst>
              <a:ext uri="{FF2B5EF4-FFF2-40B4-BE49-F238E27FC236}">
                <a16:creationId xmlns:a16="http://schemas.microsoft.com/office/drawing/2014/main" id="{24D45F89-47B4-047B-5612-ADCD8AB6063A}"/>
              </a:ext>
            </a:extLst>
          </p:cNvPr>
          <p:cNvSpPr>
            <a:spLocks noGrp="1"/>
          </p:cNvSpPr>
          <p:nvPr>
            <p:ph idx="1"/>
          </p:nvPr>
        </p:nvSpPr>
        <p:spPr/>
        <p:txBody>
          <a:bodyPr/>
          <a:lstStyle/>
          <a:p>
            <a:pPr marL="457200" indent="-457200">
              <a:buFont typeface="+mj-lt"/>
              <a:buAutoNum type="arabicPeriod"/>
            </a:pPr>
            <a:r>
              <a:rPr lang="fr-FR" sz="2800" dirty="0">
                <a:solidFill>
                  <a:srgbClr val="FF0000"/>
                </a:solidFill>
              </a:rPr>
              <a:t>Point Mutations</a:t>
            </a:r>
          </a:p>
          <a:p>
            <a:pPr marL="457200" indent="-457200">
              <a:buFont typeface="+mj-lt"/>
              <a:buAutoNum type="arabicPeriod"/>
            </a:pPr>
            <a:r>
              <a:rPr lang="fr-FR" sz="2800" dirty="0">
                <a:solidFill>
                  <a:srgbClr val="FF0000"/>
                </a:solidFill>
              </a:rPr>
              <a:t>Substitutions</a:t>
            </a:r>
          </a:p>
          <a:p>
            <a:pPr marL="457200" indent="-457200">
              <a:buFont typeface="+mj-lt"/>
              <a:buAutoNum type="arabicPeriod"/>
            </a:pPr>
            <a:r>
              <a:rPr lang="fr-FR" sz="2800" dirty="0">
                <a:solidFill>
                  <a:srgbClr val="FF0000"/>
                </a:solidFill>
              </a:rPr>
              <a:t>Insertions</a:t>
            </a:r>
          </a:p>
          <a:p>
            <a:pPr marL="457200" indent="-457200">
              <a:buFont typeface="+mj-lt"/>
              <a:buAutoNum type="arabicPeriod"/>
            </a:pPr>
            <a:r>
              <a:rPr lang="fr-FR" sz="2800" dirty="0" err="1">
                <a:solidFill>
                  <a:srgbClr val="FF0000"/>
                </a:solidFill>
              </a:rPr>
              <a:t>Deletions</a:t>
            </a:r>
            <a:endParaRPr lang="fr-FR" sz="2800" dirty="0">
              <a:solidFill>
                <a:srgbClr val="FF0000"/>
              </a:solidFill>
            </a:endParaRPr>
          </a:p>
          <a:p>
            <a:pPr marL="457200" indent="-457200">
              <a:buFont typeface="+mj-lt"/>
              <a:buAutoNum type="arabicPeriod"/>
            </a:pPr>
            <a:r>
              <a:rPr lang="fr-FR" sz="2800" dirty="0" err="1">
                <a:solidFill>
                  <a:srgbClr val="FF0000"/>
                </a:solidFill>
              </a:rPr>
              <a:t>Frameshift</a:t>
            </a:r>
            <a:endParaRPr lang="fr-FR" sz="2800" dirty="0">
              <a:solidFill>
                <a:srgbClr val="FF0000"/>
              </a:solidFill>
            </a:endParaRPr>
          </a:p>
          <a:p>
            <a:endParaRPr lang="en-CA" dirty="0"/>
          </a:p>
        </p:txBody>
      </p:sp>
      <p:sp>
        <p:nvSpPr>
          <p:cNvPr id="4" name="Slide Number Placeholder 3">
            <a:extLst>
              <a:ext uri="{FF2B5EF4-FFF2-40B4-BE49-F238E27FC236}">
                <a16:creationId xmlns:a16="http://schemas.microsoft.com/office/drawing/2014/main" id="{39CC2B5A-18A3-BB50-F2F4-600E059D3F0F}"/>
              </a:ext>
            </a:extLst>
          </p:cNvPr>
          <p:cNvSpPr>
            <a:spLocks noGrp="1"/>
          </p:cNvSpPr>
          <p:nvPr>
            <p:ph type="sldNum" sz="quarter" idx="12"/>
          </p:nvPr>
        </p:nvSpPr>
        <p:spPr/>
        <p:txBody>
          <a:bodyPr/>
          <a:lstStyle/>
          <a:p>
            <a:fld id="{9CD8D479-8942-46E8-A226-A4E01F7A105C}" type="slidenum">
              <a:rPr lang="en-CA" smtClean="0"/>
              <a:t>61</a:t>
            </a:fld>
            <a:endParaRPr lang="en-CA"/>
          </a:p>
        </p:txBody>
      </p:sp>
      <p:sp>
        <p:nvSpPr>
          <p:cNvPr id="5" name="Date Placeholder 4">
            <a:extLst>
              <a:ext uri="{FF2B5EF4-FFF2-40B4-BE49-F238E27FC236}">
                <a16:creationId xmlns:a16="http://schemas.microsoft.com/office/drawing/2014/main" id="{454A24FC-3281-FB8C-38B4-EB8117EF0E9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73BD90D0-7F16-182B-EB9C-34C5BE08F618}"/>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44238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1C0E-F117-01CD-1DE9-010BFD190DC2}"/>
              </a:ext>
            </a:extLst>
          </p:cNvPr>
          <p:cNvSpPr>
            <a:spLocks noGrp="1"/>
          </p:cNvSpPr>
          <p:nvPr>
            <p:ph type="title"/>
          </p:nvPr>
        </p:nvSpPr>
        <p:spPr/>
        <p:txBody>
          <a:bodyPr/>
          <a:lstStyle/>
          <a:p>
            <a:r>
              <a:rPr lang="en-CA" dirty="0"/>
              <a:t>Point Mutations </a:t>
            </a:r>
          </a:p>
        </p:txBody>
      </p:sp>
      <p:sp>
        <p:nvSpPr>
          <p:cNvPr id="3" name="Content Placeholder 2">
            <a:extLst>
              <a:ext uri="{FF2B5EF4-FFF2-40B4-BE49-F238E27FC236}">
                <a16:creationId xmlns:a16="http://schemas.microsoft.com/office/drawing/2014/main" id="{E19A1C00-FBB0-C7F0-6636-677CD968CC06}"/>
              </a:ext>
            </a:extLst>
          </p:cNvPr>
          <p:cNvSpPr>
            <a:spLocks noGrp="1"/>
          </p:cNvSpPr>
          <p:nvPr>
            <p:ph idx="1"/>
          </p:nvPr>
        </p:nvSpPr>
        <p:spPr/>
        <p:txBody>
          <a:bodyPr/>
          <a:lstStyle/>
          <a:p>
            <a:r>
              <a:rPr lang="en-US" dirty="0"/>
              <a:t>Change of a single nucleotide</a:t>
            </a:r>
          </a:p>
          <a:p>
            <a:r>
              <a:rPr lang="en-US" dirty="0"/>
              <a:t>Includes the deletion, insertion, or substitution of ONE nucleotide in a gene</a:t>
            </a:r>
          </a:p>
          <a:p>
            <a:endParaRPr lang="en-CA" dirty="0"/>
          </a:p>
        </p:txBody>
      </p:sp>
      <p:sp>
        <p:nvSpPr>
          <p:cNvPr id="4" name="Slide Number Placeholder 3">
            <a:extLst>
              <a:ext uri="{FF2B5EF4-FFF2-40B4-BE49-F238E27FC236}">
                <a16:creationId xmlns:a16="http://schemas.microsoft.com/office/drawing/2014/main" id="{E7C587A2-8CE8-10AC-354B-E6051E76EF93}"/>
              </a:ext>
            </a:extLst>
          </p:cNvPr>
          <p:cNvSpPr>
            <a:spLocks noGrp="1"/>
          </p:cNvSpPr>
          <p:nvPr>
            <p:ph type="sldNum" sz="quarter" idx="12"/>
          </p:nvPr>
        </p:nvSpPr>
        <p:spPr/>
        <p:txBody>
          <a:bodyPr/>
          <a:lstStyle/>
          <a:p>
            <a:fld id="{9CD8D479-8942-46E8-A226-A4E01F7A105C}" type="slidenum">
              <a:rPr lang="en-CA" smtClean="0"/>
              <a:t>62</a:t>
            </a:fld>
            <a:endParaRPr lang="en-CA"/>
          </a:p>
        </p:txBody>
      </p:sp>
      <p:sp>
        <p:nvSpPr>
          <p:cNvPr id="5" name="Date Placeholder 4">
            <a:extLst>
              <a:ext uri="{FF2B5EF4-FFF2-40B4-BE49-F238E27FC236}">
                <a16:creationId xmlns:a16="http://schemas.microsoft.com/office/drawing/2014/main" id="{345F25A9-A63F-6F41-471C-913CE0542EE4}"/>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62FCB58D-66C6-EBE5-522A-30012A545754}"/>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14968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A539-3B60-7653-E956-9B7643BD8A9A}"/>
              </a:ext>
            </a:extLst>
          </p:cNvPr>
          <p:cNvSpPr>
            <a:spLocks noGrp="1"/>
          </p:cNvSpPr>
          <p:nvPr>
            <p:ph type="title"/>
          </p:nvPr>
        </p:nvSpPr>
        <p:spPr>
          <a:xfrm>
            <a:off x="1410026" y="859411"/>
            <a:ext cx="9371949" cy="1183566"/>
          </a:xfrm>
        </p:spPr>
        <p:txBody>
          <a:bodyPr>
            <a:normAutofit fontScale="90000"/>
          </a:bodyPr>
          <a:lstStyle/>
          <a:p>
            <a:r>
              <a:rPr lang="en-CA" dirty="0"/>
              <a:t>Point Mutation- Silent</a:t>
            </a:r>
            <a:br>
              <a:rPr lang="en-CA" dirty="0"/>
            </a:br>
            <a:br>
              <a:rPr lang="en-CA" dirty="0"/>
            </a:br>
            <a:r>
              <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silent mutation – order of amino acids after translation does not change</a:t>
            </a:r>
            <a:br>
              <a:rPr lang="en-CA" sz="1800" dirty="0">
                <a:solidFill>
                  <a:schemeClr val="tx1"/>
                </a:solidFill>
                <a:effectLst/>
                <a:latin typeface="Times New Roman" panose="02020603050405020304" pitchFamily="18" charset="0"/>
                <a:ea typeface="Times New Roman" panose="02020603050405020304" pitchFamily="18" charset="0"/>
              </a:rPr>
            </a:br>
            <a:endParaRPr lang="en-CA" dirty="0">
              <a:solidFill>
                <a:schemeClr val="tx1"/>
              </a:solidFill>
            </a:endParaRPr>
          </a:p>
        </p:txBody>
      </p:sp>
      <p:sp>
        <p:nvSpPr>
          <p:cNvPr id="4" name="Slide Number Placeholder 3">
            <a:extLst>
              <a:ext uri="{FF2B5EF4-FFF2-40B4-BE49-F238E27FC236}">
                <a16:creationId xmlns:a16="http://schemas.microsoft.com/office/drawing/2014/main" id="{EFE58E7B-EE68-E7CE-5BF1-7DBF2A5EC99B}"/>
              </a:ext>
            </a:extLst>
          </p:cNvPr>
          <p:cNvSpPr>
            <a:spLocks noGrp="1"/>
          </p:cNvSpPr>
          <p:nvPr>
            <p:ph type="sldNum" sz="quarter" idx="12"/>
          </p:nvPr>
        </p:nvSpPr>
        <p:spPr/>
        <p:txBody>
          <a:bodyPr/>
          <a:lstStyle/>
          <a:p>
            <a:fld id="{9CD8D479-8942-46E8-A226-A4E01F7A105C}" type="slidenum">
              <a:rPr lang="en-CA" smtClean="0"/>
              <a:t>63</a:t>
            </a:fld>
            <a:endParaRPr lang="en-CA"/>
          </a:p>
        </p:txBody>
      </p:sp>
      <p:sp>
        <p:nvSpPr>
          <p:cNvPr id="5" name="Date Placeholder 4">
            <a:extLst>
              <a:ext uri="{FF2B5EF4-FFF2-40B4-BE49-F238E27FC236}">
                <a16:creationId xmlns:a16="http://schemas.microsoft.com/office/drawing/2014/main" id="{952ABC5F-5B61-BD7E-A274-5946A716E991}"/>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3725B23A-5221-52A3-FF1A-D8811A931902}"/>
              </a:ext>
            </a:extLst>
          </p:cNvPr>
          <p:cNvSpPr>
            <a:spLocks noGrp="1"/>
          </p:cNvSpPr>
          <p:nvPr>
            <p:ph type="ftr" sz="quarter" idx="11"/>
          </p:nvPr>
        </p:nvSpPr>
        <p:spPr/>
        <p:txBody>
          <a:bodyPr/>
          <a:lstStyle/>
          <a:p>
            <a:r>
              <a:rPr lang="en-US"/>
              <a:t>Add a footer</a:t>
            </a:r>
            <a:endParaRPr lang="en-US" dirty="0"/>
          </a:p>
        </p:txBody>
      </p:sp>
      <p:graphicFrame>
        <p:nvGraphicFramePr>
          <p:cNvPr id="10" name="Content Placeholder 9">
            <a:extLst>
              <a:ext uri="{FF2B5EF4-FFF2-40B4-BE49-F238E27FC236}">
                <a16:creationId xmlns:a16="http://schemas.microsoft.com/office/drawing/2014/main" id="{5C29D274-7C46-2AC6-6731-8AB6D9C2F0F1}"/>
              </a:ext>
            </a:extLst>
          </p:cNvPr>
          <p:cNvGraphicFramePr>
            <a:graphicFrameLocks noGrp="1"/>
          </p:cNvGraphicFramePr>
          <p:nvPr>
            <p:ph idx="1"/>
            <p:extLst>
              <p:ext uri="{D42A27DB-BD31-4B8C-83A1-F6EECF244321}">
                <p14:modId xmlns:p14="http://schemas.microsoft.com/office/powerpoint/2010/main" val="4092645099"/>
              </p:ext>
            </p:extLst>
          </p:nvPr>
        </p:nvGraphicFramePr>
        <p:xfrm>
          <a:off x="993228" y="2191407"/>
          <a:ext cx="10200289" cy="2412123"/>
        </p:xfrm>
        <a:graphic>
          <a:graphicData uri="http://schemas.openxmlformats.org/drawingml/2006/table">
            <a:tbl>
              <a:tblPr firstRow="1" firstCol="1" bandRow="1"/>
              <a:tblGrid>
                <a:gridCol w="1705664">
                  <a:extLst>
                    <a:ext uri="{9D8B030D-6E8A-4147-A177-3AD203B41FA5}">
                      <a16:colId xmlns:a16="http://schemas.microsoft.com/office/drawing/2014/main" val="171355324"/>
                    </a:ext>
                  </a:extLst>
                </a:gridCol>
                <a:gridCol w="4169398">
                  <a:extLst>
                    <a:ext uri="{9D8B030D-6E8A-4147-A177-3AD203B41FA5}">
                      <a16:colId xmlns:a16="http://schemas.microsoft.com/office/drawing/2014/main" val="3185578385"/>
                    </a:ext>
                  </a:extLst>
                </a:gridCol>
                <a:gridCol w="4325227">
                  <a:extLst>
                    <a:ext uri="{9D8B030D-6E8A-4147-A177-3AD203B41FA5}">
                      <a16:colId xmlns:a16="http://schemas.microsoft.com/office/drawing/2014/main" val="1193832506"/>
                    </a:ext>
                  </a:extLst>
                </a:gridCol>
              </a:tblGrid>
              <a:tr h="558026">
                <a:tc>
                  <a:txBody>
                    <a:bodyPr/>
                    <a:lstStyle/>
                    <a:p>
                      <a:pPr marL="457200">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537365"/>
                  </a:ext>
                </a:extLst>
              </a:tr>
              <a:tr h="558026">
                <a:tc>
                  <a:txBody>
                    <a:bodyPr/>
                    <a:lstStyle/>
                    <a:p>
                      <a:pPr marL="457200">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TAC      GCG      AAT      AGT      ACT</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TAC      GCG     AAT      AGG      ACT</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11488"/>
                  </a:ext>
                </a:extLst>
              </a:tr>
              <a:tr h="558026">
                <a:tc>
                  <a:txBody>
                    <a:bodyPr/>
                    <a:lstStyle/>
                    <a:p>
                      <a:pPr marL="457200">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AUG     CGC      UUA     UCA      UGA</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AUG     CGC     UUA     </a:t>
                      </a:r>
                      <a:r>
                        <a:rPr lang="en-US"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UCC</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UGA</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290813"/>
                  </a:ext>
                </a:extLst>
              </a:tr>
              <a:tr h="738045">
                <a:tc>
                  <a:txBody>
                    <a:bodyPr/>
                    <a:lstStyle/>
                    <a:p>
                      <a:pPr marL="457200">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744145"/>
                  </a:ext>
                </a:extLst>
              </a:tr>
            </a:tbl>
          </a:graphicData>
        </a:graphic>
      </p:graphicFrame>
    </p:spTree>
    <p:extLst>
      <p:ext uri="{BB962C8B-B14F-4D97-AF65-F5344CB8AC3E}">
        <p14:creationId xmlns:p14="http://schemas.microsoft.com/office/powerpoint/2010/main" val="265150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A539-3B60-7653-E956-9B7643BD8A9A}"/>
              </a:ext>
            </a:extLst>
          </p:cNvPr>
          <p:cNvSpPr>
            <a:spLocks noGrp="1"/>
          </p:cNvSpPr>
          <p:nvPr>
            <p:ph type="title"/>
          </p:nvPr>
        </p:nvSpPr>
        <p:spPr/>
        <p:txBody>
          <a:bodyPr/>
          <a:lstStyle/>
          <a:p>
            <a:r>
              <a:rPr lang="en-CA" dirty="0"/>
              <a:t>Point Mutation-Silent</a:t>
            </a:r>
          </a:p>
        </p:txBody>
      </p:sp>
      <p:sp>
        <p:nvSpPr>
          <p:cNvPr id="4" name="Slide Number Placeholder 3">
            <a:extLst>
              <a:ext uri="{FF2B5EF4-FFF2-40B4-BE49-F238E27FC236}">
                <a16:creationId xmlns:a16="http://schemas.microsoft.com/office/drawing/2014/main" id="{EFE58E7B-EE68-E7CE-5BF1-7DBF2A5EC99B}"/>
              </a:ext>
            </a:extLst>
          </p:cNvPr>
          <p:cNvSpPr>
            <a:spLocks noGrp="1"/>
          </p:cNvSpPr>
          <p:nvPr>
            <p:ph type="sldNum" sz="quarter" idx="12"/>
          </p:nvPr>
        </p:nvSpPr>
        <p:spPr/>
        <p:txBody>
          <a:bodyPr/>
          <a:lstStyle/>
          <a:p>
            <a:fld id="{9CD8D479-8942-46E8-A226-A4E01F7A105C}" type="slidenum">
              <a:rPr lang="en-CA" smtClean="0"/>
              <a:t>64</a:t>
            </a:fld>
            <a:endParaRPr lang="en-CA"/>
          </a:p>
        </p:txBody>
      </p:sp>
      <p:sp>
        <p:nvSpPr>
          <p:cNvPr id="5" name="Date Placeholder 4">
            <a:extLst>
              <a:ext uri="{FF2B5EF4-FFF2-40B4-BE49-F238E27FC236}">
                <a16:creationId xmlns:a16="http://schemas.microsoft.com/office/drawing/2014/main" id="{952ABC5F-5B61-BD7E-A274-5946A716E991}"/>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3725B23A-5221-52A3-FF1A-D8811A931902}"/>
              </a:ext>
            </a:extLst>
          </p:cNvPr>
          <p:cNvSpPr>
            <a:spLocks noGrp="1"/>
          </p:cNvSpPr>
          <p:nvPr>
            <p:ph type="ftr" sz="quarter" idx="11"/>
          </p:nvPr>
        </p:nvSpPr>
        <p:spPr/>
        <p:txBody>
          <a:bodyPr/>
          <a:lstStyle/>
          <a:p>
            <a:r>
              <a:rPr lang="en-US"/>
              <a:t>Add a footer</a:t>
            </a:r>
            <a:endParaRPr lang="en-US" dirty="0"/>
          </a:p>
        </p:txBody>
      </p:sp>
      <p:graphicFrame>
        <p:nvGraphicFramePr>
          <p:cNvPr id="10" name="Content Placeholder 9">
            <a:extLst>
              <a:ext uri="{FF2B5EF4-FFF2-40B4-BE49-F238E27FC236}">
                <a16:creationId xmlns:a16="http://schemas.microsoft.com/office/drawing/2014/main" id="{5C29D274-7C46-2AC6-6731-8AB6D9C2F0F1}"/>
              </a:ext>
            </a:extLst>
          </p:cNvPr>
          <p:cNvGraphicFramePr>
            <a:graphicFrameLocks noGrp="1"/>
          </p:cNvGraphicFramePr>
          <p:nvPr>
            <p:ph idx="1"/>
            <p:extLst>
              <p:ext uri="{D42A27DB-BD31-4B8C-83A1-F6EECF244321}">
                <p14:modId xmlns:p14="http://schemas.microsoft.com/office/powerpoint/2010/main" val="1958516006"/>
              </p:ext>
            </p:extLst>
          </p:nvPr>
        </p:nvGraphicFramePr>
        <p:xfrm>
          <a:off x="410402" y="2191407"/>
          <a:ext cx="11161486" cy="2837794"/>
        </p:xfrm>
        <a:graphic>
          <a:graphicData uri="http://schemas.openxmlformats.org/drawingml/2006/table">
            <a:tbl>
              <a:tblPr firstRow="1" firstCol="1" bandRow="1"/>
              <a:tblGrid>
                <a:gridCol w="1866393">
                  <a:extLst>
                    <a:ext uri="{9D8B030D-6E8A-4147-A177-3AD203B41FA5}">
                      <a16:colId xmlns:a16="http://schemas.microsoft.com/office/drawing/2014/main" val="171355324"/>
                    </a:ext>
                  </a:extLst>
                </a:gridCol>
                <a:gridCol w="4562290">
                  <a:extLst>
                    <a:ext uri="{9D8B030D-6E8A-4147-A177-3AD203B41FA5}">
                      <a16:colId xmlns:a16="http://schemas.microsoft.com/office/drawing/2014/main" val="3185578385"/>
                    </a:ext>
                  </a:extLst>
                </a:gridCol>
                <a:gridCol w="4732803">
                  <a:extLst>
                    <a:ext uri="{9D8B030D-6E8A-4147-A177-3AD203B41FA5}">
                      <a16:colId xmlns:a16="http://schemas.microsoft.com/office/drawing/2014/main" val="1193832506"/>
                    </a:ext>
                  </a:extLst>
                </a:gridCol>
              </a:tblGrid>
              <a:tr h="656502">
                <a:tc>
                  <a:txBody>
                    <a:bodyPr/>
                    <a:lstStyle/>
                    <a:p>
                      <a:pPr marL="457200">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537365"/>
                  </a:ext>
                </a:extLst>
              </a:tr>
              <a:tr h="656502">
                <a:tc>
                  <a:txBody>
                    <a:bodyPr/>
                    <a:lstStyle/>
                    <a:p>
                      <a:pPr marL="457200">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TAC      GCG      AAT      AGT      ACT</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TAC      GCG     AAT      AGG      ACT</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11488"/>
                  </a:ext>
                </a:extLst>
              </a:tr>
              <a:tr h="656502">
                <a:tc>
                  <a:txBody>
                    <a:bodyPr/>
                    <a:lstStyle/>
                    <a:p>
                      <a:pPr marL="457200">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AUG     CGC      UUA     UCA      UGA</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AUG     CGC     UUA     </a:t>
                      </a:r>
                      <a:r>
                        <a:rPr lang="en-US"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UCC</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UGA</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290813"/>
                  </a:ext>
                </a:extLst>
              </a:tr>
              <a:tr h="868288">
                <a:tc>
                  <a:txBody>
                    <a:bodyPr/>
                    <a:lstStyle/>
                    <a:p>
                      <a:pPr marL="457200">
                        <a:lnSpc>
                          <a:spcPct val="150000"/>
                        </a:lnSpc>
                      </a:pPr>
                      <a:r>
                        <a:rPr lang="en-US" sz="18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2800" kern="1200" dirty="0">
                          <a:solidFill>
                            <a:schemeClr val="tx1"/>
                          </a:solidFill>
                          <a:effectLst/>
                          <a:latin typeface="+mn-lt"/>
                          <a:ea typeface="+mn-ea"/>
                          <a:cs typeface="+mn-cs"/>
                        </a:rPr>
                        <a:t>met – </a:t>
                      </a:r>
                      <a:r>
                        <a:rPr lang="en-US" sz="2800" kern="1200" dirty="0" err="1">
                          <a:solidFill>
                            <a:schemeClr val="tx1"/>
                          </a:solidFill>
                          <a:effectLst/>
                          <a:latin typeface="+mn-lt"/>
                          <a:ea typeface="+mn-ea"/>
                          <a:cs typeface="+mn-cs"/>
                        </a:rPr>
                        <a:t>arg</a:t>
                      </a:r>
                      <a:r>
                        <a:rPr lang="en-US" sz="2800" kern="1200" dirty="0">
                          <a:solidFill>
                            <a:schemeClr val="tx1"/>
                          </a:solidFill>
                          <a:effectLst/>
                          <a:latin typeface="+mn-lt"/>
                          <a:ea typeface="+mn-ea"/>
                          <a:cs typeface="+mn-cs"/>
                        </a:rPr>
                        <a:t> – leu – ser – stop</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kern="1200" dirty="0">
                          <a:solidFill>
                            <a:schemeClr val="tx1"/>
                          </a:solidFill>
                          <a:effectLst/>
                          <a:latin typeface="+mn-lt"/>
                          <a:ea typeface="+mn-ea"/>
                          <a:cs typeface="+mn-cs"/>
                        </a:rPr>
                        <a:t>met – </a:t>
                      </a:r>
                      <a:r>
                        <a:rPr lang="en-US" sz="2800" kern="1200" dirty="0" err="1">
                          <a:solidFill>
                            <a:schemeClr val="tx1"/>
                          </a:solidFill>
                          <a:effectLst/>
                          <a:latin typeface="+mn-lt"/>
                          <a:ea typeface="+mn-ea"/>
                          <a:cs typeface="+mn-cs"/>
                        </a:rPr>
                        <a:t>arg</a:t>
                      </a:r>
                      <a:r>
                        <a:rPr lang="en-US" sz="2800" kern="1200" dirty="0">
                          <a:solidFill>
                            <a:schemeClr val="tx1"/>
                          </a:solidFill>
                          <a:effectLst/>
                          <a:latin typeface="+mn-lt"/>
                          <a:ea typeface="+mn-ea"/>
                          <a:cs typeface="+mn-cs"/>
                        </a:rPr>
                        <a:t> – leu – ser – </a:t>
                      </a:r>
                      <a:r>
                        <a:rPr lang="en-US" sz="2800" kern="1200" dirty="0" err="1">
                          <a:solidFill>
                            <a:schemeClr val="tx1"/>
                          </a:solidFill>
                          <a:effectLst/>
                          <a:latin typeface="+mn-lt"/>
                          <a:ea typeface="+mn-ea"/>
                          <a:cs typeface="+mn-cs"/>
                        </a:rPr>
                        <a:t>val</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744145"/>
                  </a:ext>
                </a:extLst>
              </a:tr>
            </a:tbl>
          </a:graphicData>
        </a:graphic>
      </p:graphicFrame>
    </p:spTree>
    <p:extLst>
      <p:ext uri="{BB962C8B-B14F-4D97-AF65-F5344CB8AC3E}">
        <p14:creationId xmlns:p14="http://schemas.microsoft.com/office/powerpoint/2010/main" val="145692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2385-5FDD-3D60-1C37-15C07CE4F457}"/>
              </a:ext>
            </a:extLst>
          </p:cNvPr>
          <p:cNvSpPr>
            <a:spLocks noGrp="1"/>
          </p:cNvSpPr>
          <p:nvPr>
            <p:ph type="title"/>
          </p:nvPr>
        </p:nvSpPr>
        <p:spPr>
          <a:xfrm>
            <a:off x="1523870" y="752860"/>
            <a:ext cx="9371949" cy="1183566"/>
          </a:xfrm>
        </p:spPr>
        <p:txBody>
          <a:bodyPr>
            <a:normAutofit fontScale="90000"/>
          </a:bodyPr>
          <a:lstStyle/>
          <a:p>
            <a:r>
              <a:rPr lang="en-CA" dirty="0"/>
              <a:t>Point Mutation- Missense</a:t>
            </a:r>
            <a:br>
              <a:rPr lang="en-CA" dirty="0"/>
            </a:br>
            <a:br>
              <a:rPr lang="en-CA" sz="1800" dirty="0">
                <a:effectLst/>
                <a:latin typeface="Times New Roman" panose="02020603050405020304" pitchFamily="18" charset="0"/>
                <a:ea typeface="Times New Roman" panose="02020603050405020304" pitchFamily="18" charset="0"/>
              </a:rPr>
            </a:br>
            <a:r>
              <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missense mutation – order of amino acids changes</a:t>
            </a:r>
            <a:br>
              <a:rPr lang="en-CA" sz="1800" dirty="0">
                <a:effectLst/>
                <a:latin typeface="Times New Roman" panose="02020603050405020304" pitchFamily="18" charset="0"/>
                <a:ea typeface="Times New Roman" panose="02020603050405020304" pitchFamily="18" charset="0"/>
              </a:rPr>
            </a:br>
            <a:endParaRPr lang="en-CA" dirty="0"/>
          </a:p>
        </p:txBody>
      </p:sp>
      <p:graphicFrame>
        <p:nvGraphicFramePr>
          <p:cNvPr id="7" name="Content Placeholder 6">
            <a:extLst>
              <a:ext uri="{FF2B5EF4-FFF2-40B4-BE49-F238E27FC236}">
                <a16:creationId xmlns:a16="http://schemas.microsoft.com/office/drawing/2014/main" id="{D23AA94E-F978-39C2-A876-F6F8C375453D}"/>
              </a:ext>
            </a:extLst>
          </p:cNvPr>
          <p:cNvGraphicFramePr>
            <a:graphicFrameLocks noGrp="1"/>
          </p:cNvGraphicFramePr>
          <p:nvPr>
            <p:ph idx="1"/>
            <p:extLst>
              <p:ext uri="{D42A27DB-BD31-4B8C-83A1-F6EECF244321}">
                <p14:modId xmlns:p14="http://schemas.microsoft.com/office/powerpoint/2010/main" val="3907085011"/>
              </p:ext>
            </p:extLst>
          </p:nvPr>
        </p:nvGraphicFramePr>
        <p:xfrm>
          <a:off x="851338" y="1936425"/>
          <a:ext cx="10720551" cy="3581504"/>
        </p:xfrm>
        <a:graphic>
          <a:graphicData uri="http://schemas.openxmlformats.org/drawingml/2006/table">
            <a:tbl>
              <a:tblPr firstRow="1" firstCol="1" bandRow="1"/>
              <a:tblGrid>
                <a:gridCol w="3573517">
                  <a:extLst>
                    <a:ext uri="{9D8B030D-6E8A-4147-A177-3AD203B41FA5}">
                      <a16:colId xmlns:a16="http://schemas.microsoft.com/office/drawing/2014/main" val="3448936186"/>
                    </a:ext>
                  </a:extLst>
                </a:gridCol>
                <a:gridCol w="3573517">
                  <a:extLst>
                    <a:ext uri="{9D8B030D-6E8A-4147-A177-3AD203B41FA5}">
                      <a16:colId xmlns:a16="http://schemas.microsoft.com/office/drawing/2014/main" val="2912534336"/>
                    </a:ext>
                  </a:extLst>
                </a:gridCol>
                <a:gridCol w="3573517">
                  <a:extLst>
                    <a:ext uri="{9D8B030D-6E8A-4147-A177-3AD203B41FA5}">
                      <a16:colId xmlns:a16="http://schemas.microsoft.com/office/drawing/2014/main" val="2175119310"/>
                    </a:ext>
                  </a:extLst>
                </a:gridCol>
              </a:tblGrid>
              <a:tr h="895376">
                <a:tc>
                  <a:txBody>
                    <a:bodyPr/>
                    <a:lstStyle/>
                    <a:p>
                      <a:pPr marL="457200"/>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856459"/>
                  </a:ext>
                </a:extLst>
              </a:tr>
              <a:tr h="895376">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AAT  AGT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AAT  GGT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365253"/>
                  </a:ext>
                </a:extLst>
              </a:tr>
              <a:tr h="895376">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UUA  UCA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UUA  CCA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3739321"/>
                  </a:ext>
                </a:extLst>
              </a:tr>
              <a:tr h="895376">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668545"/>
                  </a:ext>
                </a:extLst>
              </a:tr>
            </a:tbl>
          </a:graphicData>
        </a:graphic>
      </p:graphicFrame>
      <p:sp>
        <p:nvSpPr>
          <p:cNvPr id="4" name="Slide Number Placeholder 3">
            <a:extLst>
              <a:ext uri="{FF2B5EF4-FFF2-40B4-BE49-F238E27FC236}">
                <a16:creationId xmlns:a16="http://schemas.microsoft.com/office/drawing/2014/main" id="{5C0C1302-4037-0E52-5D88-BBE93BABE703}"/>
              </a:ext>
            </a:extLst>
          </p:cNvPr>
          <p:cNvSpPr>
            <a:spLocks noGrp="1"/>
          </p:cNvSpPr>
          <p:nvPr>
            <p:ph type="sldNum" sz="quarter" idx="12"/>
          </p:nvPr>
        </p:nvSpPr>
        <p:spPr/>
        <p:txBody>
          <a:bodyPr/>
          <a:lstStyle/>
          <a:p>
            <a:fld id="{9CD8D479-8942-46E8-A226-A4E01F7A105C}" type="slidenum">
              <a:rPr lang="en-CA" smtClean="0"/>
              <a:t>65</a:t>
            </a:fld>
            <a:endParaRPr lang="en-CA"/>
          </a:p>
        </p:txBody>
      </p:sp>
      <p:sp>
        <p:nvSpPr>
          <p:cNvPr id="5" name="Date Placeholder 4">
            <a:extLst>
              <a:ext uri="{FF2B5EF4-FFF2-40B4-BE49-F238E27FC236}">
                <a16:creationId xmlns:a16="http://schemas.microsoft.com/office/drawing/2014/main" id="{85771D06-3CC9-DAD3-8CB8-B8C5DD050E45}"/>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AEDA9EFF-1860-005F-C739-9B02888966F2}"/>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82006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2385-5FDD-3D60-1C37-15C07CE4F457}"/>
              </a:ext>
            </a:extLst>
          </p:cNvPr>
          <p:cNvSpPr>
            <a:spLocks noGrp="1"/>
          </p:cNvSpPr>
          <p:nvPr>
            <p:ph type="title"/>
          </p:nvPr>
        </p:nvSpPr>
        <p:spPr>
          <a:xfrm>
            <a:off x="1523870" y="752860"/>
            <a:ext cx="9371949" cy="1183566"/>
          </a:xfrm>
        </p:spPr>
        <p:txBody>
          <a:bodyPr>
            <a:normAutofit fontScale="90000"/>
          </a:bodyPr>
          <a:lstStyle/>
          <a:p>
            <a:r>
              <a:rPr lang="en-CA" dirty="0"/>
              <a:t>Point Mutation- Missense</a:t>
            </a:r>
            <a:br>
              <a:rPr lang="en-CA" dirty="0"/>
            </a:br>
            <a:br>
              <a:rPr lang="en-CA" sz="1800" dirty="0">
                <a:effectLst/>
                <a:latin typeface="Times New Roman" panose="02020603050405020304" pitchFamily="18" charset="0"/>
                <a:ea typeface="Times New Roman" panose="02020603050405020304" pitchFamily="18" charset="0"/>
              </a:rPr>
            </a:br>
            <a:r>
              <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missense mutation – order of amino acids changes</a:t>
            </a:r>
            <a:br>
              <a:rPr lang="en-CA" sz="1800" dirty="0">
                <a:effectLst/>
                <a:latin typeface="Times New Roman" panose="02020603050405020304" pitchFamily="18" charset="0"/>
                <a:ea typeface="Times New Roman" panose="02020603050405020304" pitchFamily="18" charset="0"/>
              </a:rPr>
            </a:br>
            <a:endParaRPr lang="en-CA" dirty="0"/>
          </a:p>
        </p:txBody>
      </p:sp>
      <p:graphicFrame>
        <p:nvGraphicFramePr>
          <p:cNvPr id="7" name="Content Placeholder 6">
            <a:extLst>
              <a:ext uri="{FF2B5EF4-FFF2-40B4-BE49-F238E27FC236}">
                <a16:creationId xmlns:a16="http://schemas.microsoft.com/office/drawing/2014/main" id="{D23AA94E-F978-39C2-A876-F6F8C375453D}"/>
              </a:ext>
            </a:extLst>
          </p:cNvPr>
          <p:cNvGraphicFramePr>
            <a:graphicFrameLocks noGrp="1"/>
          </p:cNvGraphicFramePr>
          <p:nvPr>
            <p:ph idx="1"/>
          </p:nvPr>
        </p:nvGraphicFramePr>
        <p:xfrm>
          <a:off x="851338" y="1936425"/>
          <a:ext cx="10720551" cy="3581504"/>
        </p:xfrm>
        <a:graphic>
          <a:graphicData uri="http://schemas.openxmlformats.org/drawingml/2006/table">
            <a:tbl>
              <a:tblPr firstRow="1" firstCol="1" bandRow="1"/>
              <a:tblGrid>
                <a:gridCol w="3573517">
                  <a:extLst>
                    <a:ext uri="{9D8B030D-6E8A-4147-A177-3AD203B41FA5}">
                      <a16:colId xmlns:a16="http://schemas.microsoft.com/office/drawing/2014/main" val="3448936186"/>
                    </a:ext>
                  </a:extLst>
                </a:gridCol>
                <a:gridCol w="3573517">
                  <a:extLst>
                    <a:ext uri="{9D8B030D-6E8A-4147-A177-3AD203B41FA5}">
                      <a16:colId xmlns:a16="http://schemas.microsoft.com/office/drawing/2014/main" val="2912534336"/>
                    </a:ext>
                  </a:extLst>
                </a:gridCol>
                <a:gridCol w="3573517">
                  <a:extLst>
                    <a:ext uri="{9D8B030D-6E8A-4147-A177-3AD203B41FA5}">
                      <a16:colId xmlns:a16="http://schemas.microsoft.com/office/drawing/2014/main" val="2175119310"/>
                    </a:ext>
                  </a:extLst>
                </a:gridCol>
              </a:tblGrid>
              <a:tr h="895376">
                <a:tc>
                  <a:txBody>
                    <a:bodyPr/>
                    <a:lstStyle/>
                    <a:p>
                      <a:pPr marL="457200"/>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856459"/>
                  </a:ext>
                </a:extLst>
              </a:tr>
              <a:tr h="895376">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AAT  AGT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AAT  GGT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365253"/>
                  </a:ext>
                </a:extLst>
              </a:tr>
              <a:tr h="895376">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UUA  UCA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UUA  CCA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3739321"/>
                  </a:ext>
                </a:extLst>
              </a:tr>
              <a:tr h="895376">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met –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arg</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 leu – ser – stop</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met –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arg</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 leu – pro – stop</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668545"/>
                  </a:ext>
                </a:extLst>
              </a:tr>
            </a:tbl>
          </a:graphicData>
        </a:graphic>
      </p:graphicFrame>
      <p:sp>
        <p:nvSpPr>
          <p:cNvPr id="4" name="Slide Number Placeholder 3">
            <a:extLst>
              <a:ext uri="{FF2B5EF4-FFF2-40B4-BE49-F238E27FC236}">
                <a16:creationId xmlns:a16="http://schemas.microsoft.com/office/drawing/2014/main" id="{5C0C1302-4037-0E52-5D88-BBE93BABE703}"/>
              </a:ext>
            </a:extLst>
          </p:cNvPr>
          <p:cNvSpPr>
            <a:spLocks noGrp="1"/>
          </p:cNvSpPr>
          <p:nvPr>
            <p:ph type="sldNum" sz="quarter" idx="12"/>
          </p:nvPr>
        </p:nvSpPr>
        <p:spPr/>
        <p:txBody>
          <a:bodyPr/>
          <a:lstStyle/>
          <a:p>
            <a:fld id="{9CD8D479-8942-46E8-A226-A4E01F7A105C}" type="slidenum">
              <a:rPr lang="en-CA" smtClean="0"/>
              <a:t>66</a:t>
            </a:fld>
            <a:endParaRPr lang="en-CA"/>
          </a:p>
        </p:txBody>
      </p:sp>
      <p:sp>
        <p:nvSpPr>
          <p:cNvPr id="5" name="Date Placeholder 4">
            <a:extLst>
              <a:ext uri="{FF2B5EF4-FFF2-40B4-BE49-F238E27FC236}">
                <a16:creationId xmlns:a16="http://schemas.microsoft.com/office/drawing/2014/main" id="{85771D06-3CC9-DAD3-8CB8-B8C5DD050E45}"/>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AEDA9EFF-1860-005F-C739-9B02888966F2}"/>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6397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15B7-333D-3BEA-B723-C43C66401902}"/>
              </a:ext>
            </a:extLst>
          </p:cNvPr>
          <p:cNvSpPr>
            <a:spLocks noGrp="1"/>
          </p:cNvSpPr>
          <p:nvPr>
            <p:ph type="title"/>
          </p:nvPr>
        </p:nvSpPr>
        <p:spPr/>
        <p:txBody>
          <a:bodyPr/>
          <a:lstStyle/>
          <a:p>
            <a:r>
              <a:rPr lang="en-CA" dirty="0"/>
              <a:t>Point Mutations-Nonsense</a:t>
            </a:r>
          </a:p>
        </p:txBody>
      </p:sp>
      <p:sp>
        <p:nvSpPr>
          <p:cNvPr id="3" name="Content Placeholder 2">
            <a:extLst>
              <a:ext uri="{FF2B5EF4-FFF2-40B4-BE49-F238E27FC236}">
                <a16:creationId xmlns:a16="http://schemas.microsoft.com/office/drawing/2014/main" id="{A42F42A3-074D-1EF0-55AB-21743209AE12}"/>
              </a:ext>
            </a:extLst>
          </p:cNvPr>
          <p:cNvSpPr>
            <a:spLocks noGrp="1"/>
          </p:cNvSpPr>
          <p:nvPr>
            <p:ph idx="1"/>
          </p:nvPr>
        </p:nvSpPr>
        <p:spPr/>
        <p:txBody>
          <a:bodyPr/>
          <a:lstStyle/>
          <a:p>
            <a:pPr marL="0" indent="0">
              <a:buNone/>
            </a:pPr>
            <a:r>
              <a:rPr lang="en-US" dirty="0"/>
              <a:t>nonsense mutation – mRNA codes for an early stop codon</a:t>
            </a:r>
            <a:endParaRPr lang="en-CA" dirty="0"/>
          </a:p>
        </p:txBody>
      </p:sp>
      <p:sp>
        <p:nvSpPr>
          <p:cNvPr id="4" name="Slide Number Placeholder 3">
            <a:extLst>
              <a:ext uri="{FF2B5EF4-FFF2-40B4-BE49-F238E27FC236}">
                <a16:creationId xmlns:a16="http://schemas.microsoft.com/office/drawing/2014/main" id="{818DB046-16BD-C192-5497-A45302E6741E}"/>
              </a:ext>
            </a:extLst>
          </p:cNvPr>
          <p:cNvSpPr>
            <a:spLocks noGrp="1"/>
          </p:cNvSpPr>
          <p:nvPr>
            <p:ph type="sldNum" sz="quarter" idx="12"/>
          </p:nvPr>
        </p:nvSpPr>
        <p:spPr/>
        <p:txBody>
          <a:bodyPr/>
          <a:lstStyle/>
          <a:p>
            <a:fld id="{9CD8D479-8942-46E8-A226-A4E01F7A105C}" type="slidenum">
              <a:rPr lang="en-CA" smtClean="0"/>
              <a:t>67</a:t>
            </a:fld>
            <a:endParaRPr lang="en-CA"/>
          </a:p>
        </p:txBody>
      </p:sp>
      <p:sp>
        <p:nvSpPr>
          <p:cNvPr id="5" name="Date Placeholder 4">
            <a:extLst>
              <a:ext uri="{FF2B5EF4-FFF2-40B4-BE49-F238E27FC236}">
                <a16:creationId xmlns:a16="http://schemas.microsoft.com/office/drawing/2014/main" id="{1342A191-6E4B-40DC-06D6-26E8C8F6968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741EA7E-C999-DE4F-7E0A-53CA95510375}"/>
              </a:ext>
            </a:extLst>
          </p:cNvPr>
          <p:cNvSpPr>
            <a:spLocks noGrp="1"/>
          </p:cNvSpPr>
          <p:nvPr>
            <p:ph type="ftr" sz="quarter" idx="11"/>
          </p:nvPr>
        </p:nvSpPr>
        <p:spPr/>
        <p:txBody>
          <a:bodyPr/>
          <a:lstStyle/>
          <a:p>
            <a:r>
              <a:rPr lang="en-US"/>
              <a:t>Add a footer</a:t>
            </a:r>
            <a:endParaRPr lang="en-US" dirty="0"/>
          </a:p>
        </p:txBody>
      </p:sp>
      <p:graphicFrame>
        <p:nvGraphicFramePr>
          <p:cNvPr id="7" name="Table 6">
            <a:extLst>
              <a:ext uri="{FF2B5EF4-FFF2-40B4-BE49-F238E27FC236}">
                <a16:creationId xmlns:a16="http://schemas.microsoft.com/office/drawing/2014/main" id="{CED3F346-7437-628F-62FE-92FC2691BBE8}"/>
              </a:ext>
            </a:extLst>
          </p:cNvPr>
          <p:cNvGraphicFramePr>
            <a:graphicFrameLocks noGrp="1"/>
          </p:cNvGraphicFramePr>
          <p:nvPr>
            <p:extLst>
              <p:ext uri="{D42A27DB-BD31-4B8C-83A1-F6EECF244321}">
                <p14:modId xmlns:p14="http://schemas.microsoft.com/office/powerpoint/2010/main" val="1711538910"/>
              </p:ext>
            </p:extLst>
          </p:nvPr>
        </p:nvGraphicFramePr>
        <p:xfrm>
          <a:off x="953734" y="2349694"/>
          <a:ext cx="10335288" cy="3053296"/>
        </p:xfrm>
        <a:graphic>
          <a:graphicData uri="http://schemas.openxmlformats.org/drawingml/2006/table">
            <a:tbl>
              <a:tblPr firstRow="1" firstCol="1" bandRow="1"/>
              <a:tblGrid>
                <a:gridCol w="3445096">
                  <a:extLst>
                    <a:ext uri="{9D8B030D-6E8A-4147-A177-3AD203B41FA5}">
                      <a16:colId xmlns:a16="http://schemas.microsoft.com/office/drawing/2014/main" val="3695747915"/>
                    </a:ext>
                  </a:extLst>
                </a:gridCol>
                <a:gridCol w="3445096">
                  <a:extLst>
                    <a:ext uri="{9D8B030D-6E8A-4147-A177-3AD203B41FA5}">
                      <a16:colId xmlns:a16="http://schemas.microsoft.com/office/drawing/2014/main" val="862193501"/>
                    </a:ext>
                  </a:extLst>
                </a:gridCol>
                <a:gridCol w="3445096">
                  <a:extLst>
                    <a:ext uri="{9D8B030D-6E8A-4147-A177-3AD203B41FA5}">
                      <a16:colId xmlns:a16="http://schemas.microsoft.com/office/drawing/2014/main" val="3821905297"/>
                    </a:ext>
                  </a:extLst>
                </a:gridCol>
              </a:tblGrid>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684018"/>
                  </a:ext>
                </a:extLst>
              </a:tr>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AAT  AGT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ATT  AGT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075629"/>
                  </a:ext>
                </a:extLst>
              </a:tr>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UUA  UCA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UAA  UAA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601570"/>
                  </a:ext>
                </a:extLst>
              </a:tr>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110225"/>
                  </a:ext>
                </a:extLst>
              </a:tr>
            </a:tbl>
          </a:graphicData>
        </a:graphic>
      </p:graphicFrame>
    </p:spTree>
    <p:extLst>
      <p:ext uri="{BB962C8B-B14F-4D97-AF65-F5344CB8AC3E}">
        <p14:creationId xmlns:p14="http://schemas.microsoft.com/office/powerpoint/2010/main" val="311622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15B7-333D-3BEA-B723-C43C66401902}"/>
              </a:ext>
            </a:extLst>
          </p:cNvPr>
          <p:cNvSpPr>
            <a:spLocks noGrp="1"/>
          </p:cNvSpPr>
          <p:nvPr>
            <p:ph type="title"/>
          </p:nvPr>
        </p:nvSpPr>
        <p:spPr/>
        <p:txBody>
          <a:bodyPr/>
          <a:lstStyle/>
          <a:p>
            <a:r>
              <a:rPr lang="en-CA" dirty="0"/>
              <a:t>Point Mutations-Nonsense</a:t>
            </a:r>
          </a:p>
        </p:txBody>
      </p:sp>
      <p:sp>
        <p:nvSpPr>
          <p:cNvPr id="3" name="Content Placeholder 2">
            <a:extLst>
              <a:ext uri="{FF2B5EF4-FFF2-40B4-BE49-F238E27FC236}">
                <a16:creationId xmlns:a16="http://schemas.microsoft.com/office/drawing/2014/main" id="{A42F42A3-074D-1EF0-55AB-21743209AE12}"/>
              </a:ext>
            </a:extLst>
          </p:cNvPr>
          <p:cNvSpPr>
            <a:spLocks noGrp="1"/>
          </p:cNvSpPr>
          <p:nvPr>
            <p:ph idx="1"/>
          </p:nvPr>
        </p:nvSpPr>
        <p:spPr/>
        <p:txBody>
          <a:bodyPr/>
          <a:lstStyle/>
          <a:p>
            <a:pPr marL="0" indent="0">
              <a:buNone/>
            </a:pPr>
            <a:r>
              <a:rPr lang="en-US" dirty="0"/>
              <a:t>nonsense mutation – mRNA codes for an early stop codon</a:t>
            </a:r>
            <a:endParaRPr lang="en-CA" dirty="0"/>
          </a:p>
        </p:txBody>
      </p:sp>
      <p:sp>
        <p:nvSpPr>
          <p:cNvPr id="4" name="Slide Number Placeholder 3">
            <a:extLst>
              <a:ext uri="{FF2B5EF4-FFF2-40B4-BE49-F238E27FC236}">
                <a16:creationId xmlns:a16="http://schemas.microsoft.com/office/drawing/2014/main" id="{818DB046-16BD-C192-5497-A45302E6741E}"/>
              </a:ext>
            </a:extLst>
          </p:cNvPr>
          <p:cNvSpPr>
            <a:spLocks noGrp="1"/>
          </p:cNvSpPr>
          <p:nvPr>
            <p:ph type="sldNum" sz="quarter" idx="12"/>
          </p:nvPr>
        </p:nvSpPr>
        <p:spPr/>
        <p:txBody>
          <a:bodyPr/>
          <a:lstStyle/>
          <a:p>
            <a:fld id="{9CD8D479-8942-46E8-A226-A4E01F7A105C}" type="slidenum">
              <a:rPr lang="en-CA" smtClean="0"/>
              <a:t>68</a:t>
            </a:fld>
            <a:endParaRPr lang="en-CA"/>
          </a:p>
        </p:txBody>
      </p:sp>
      <p:sp>
        <p:nvSpPr>
          <p:cNvPr id="5" name="Date Placeholder 4">
            <a:extLst>
              <a:ext uri="{FF2B5EF4-FFF2-40B4-BE49-F238E27FC236}">
                <a16:creationId xmlns:a16="http://schemas.microsoft.com/office/drawing/2014/main" id="{1342A191-6E4B-40DC-06D6-26E8C8F6968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741EA7E-C999-DE4F-7E0A-53CA95510375}"/>
              </a:ext>
            </a:extLst>
          </p:cNvPr>
          <p:cNvSpPr>
            <a:spLocks noGrp="1"/>
          </p:cNvSpPr>
          <p:nvPr>
            <p:ph type="ftr" sz="quarter" idx="11"/>
          </p:nvPr>
        </p:nvSpPr>
        <p:spPr/>
        <p:txBody>
          <a:bodyPr/>
          <a:lstStyle/>
          <a:p>
            <a:r>
              <a:rPr lang="en-US"/>
              <a:t>Add a footer</a:t>
            </a:r>
            <a:endParaRPr lang="en-US" dirty="0"/>
          </a:p>
        </p:txBody>
      </p:sp>
      <p:graphicFrame>
        <p:nvGraphicFramePr>
          <p:cNvPr id="7" name="Table 6">
            <a:extLst>
              <a:ext uri="{FF2B5EF4-FFF2-40B4-BE49-F238E27FC236}">
                <a16:creationId xmlns:a16="http://schemas.microsoft.com/office/drawing/2014/main" id="{CED3F346-7437-628F-62FE-92FC2691BBE8}"/>
              </a:ext>
            </a:extLst>
          </p:cNvPr>
          <p:cNvGraphicFramePr>
            <a:graphicFrameLocks noGrp="1"/>
          </p:cNvGraphicFramePr>
          <p:nvPr/>
        </p:nvGraphicFramePr>
        <p:xfrm>
          <a:off x="1410023" y="2238703"/>
          <a:ext cx="10335288" cy="3053296"/>
        </p:xfrm>
        <a:graphic>
          <a:graphicData uri="http://schemas.openxmlformats.org/drawingml/2006/table">
            <a:tbl>
              <a:tblPr firstRow="1" firstCol="1" bandRow="1"/>
              <a:tblGrid>
                <a:gridCol w="3445096">
                  <a:extLst>
                    <a:ext uri="{9D8B030D-6E8A-4147-A177-3AD203B41FA5}">
                      <a16:colId xmlns:a16="http://schemas.microsoft.com/office/drawing/2014/main" val="3695747915"/>
                    </a:ext>
                  </a:extLst>
                </a:gridCol>
                <a:gridCol w="3445096">
                  <a:extLst>
                    <a:ext uri="{9D8B030D-6E8A-4147-A177-3AD203B41FA5}">
                      <a16:colId xmlns:a16="http://schemas.microsoft.com/office/drawing/2014/main" val="862193501"/>
                    </a:ext>
                  </a:extLst>
                </a:gridCol>
                <a:gridCol w="3445096">
                  <a:extLst>
                    <a:ext uri="{9D8B030D-6E8A-4147-A177-3AD203B41FA5}">
                      <a16:colId xmlns:a16="http://schemas.microsoft.com/office/drawing/2014/main" val="3821905297"/>
                    </a:ext>
                  </a:extLst>
                </a:gridCol>
              </a:tblGrid>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684018"/>
                  </a:ext>
                </a:extLst>
              </a:tr>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AAT  AGT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GCG ATT  AGT  ACT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075629"/>
                  </a:ext>
                </a:extLst>
              </a:tr>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UUA  UCA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CGC  UAA  UAA  UGA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601570"/>
                  </a:ext>
                </a:extLst>
              </a:tr>
              <a:tr h="763324">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met – arg – leu – ser – stop</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r>
                        <a:rPr lang="en-US" sz="2000" dirty="0">
                          <a:effectLst/>
                          <a:latin typeface="Calibri" panose="020F0502020204030204" pitchFamily="34" charset="0"/>
                          <a:ea typeface="Times New Roman" panose="02020603050405020304" pitchFamily="18" charset="0"/>
                          <a:cs typeface="Times New Roman" panose="02020603050405020304" pitchFamily="18" charset="0"/>
                        </a:rPr>
                        <a:t>met –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arg</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 stop</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110225"/>
                  </a:ext>
                </a:extLst>
              </a:tr>
            </a:tbl>
          </a:graphicData>
        </a:graphic>
      </p:graphicFrame>
    </p:spTree>
    <p:extLst>
      <p:ext uri="{BB962C8B-B14F-4D97-AF65-F5344CB8AC3E}">
        <p14:creationId xmlns:p14="http://schemas.microsoft.com/office/powerpoint/2010/main" val="210044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4BBC-3C1D-0004-D7CB-93B33BF5529A}"/>
              </a:ext>
            </a:extLst>
          </p:cNvPr>
          <p:cNvSpPr>
            <a:spLocks noGrp="1"/>
          </p:cNvSpPr>
          <p:nvPr>
            <p:ph type="title"/>
          </p:nvPr>
        </p:nvSpPr>
        <p:spPr/>
        <p:txBody>
          <a:bodyPr/>
          <a:lstStyle/>
          <a:p>
            <a:r>
              <a:rPr lang="en-CA" dirty="0"/>
              <a:t>Frameshift Mutations</a:t>
            </a:r>
          </a:p>
        </p:txBody>
      </p:sp>
      <p:sp>
        <p:nvSpPr>
          <p:cNvPr id="3" name="Content Placeholder 2">
            <a:extLst>
              <a:ext uri="{FF2B5EF4-FFF2-40B4-BE49-F238E27FC236}">
                <a16:creationId xmlns:a16="http://schemas.microsoft.com/office/drawing/2014/main" id="{97978991-2940-0CDB-0AAE-9ECD4419A4CC}"/>
              </a:ext>
            </a:extLst>
          </p:cNvPr>
          <p:cNvSpPr>
            <a:spLocks noGrp="1"/>
          </p:cNvSpPr>
          <p:nvPr>
            <p:ph idx="1"/>
          </p:nvPr>
        </p:nvSpPr>
        <p:spPr/>
        <p:txBody>
          <a:bodyPr>
            <a:normAutofit/>
          </a:bodyPr>
          <a:lstStyle/>
          <a:p>
            <a:r>
              <a:rPr lang="en-US" sz="2800" dirty="0"/>
              <a:t>a change in the reading frame of RNA caused by adding or removing bases</a:t>
            </a:r>
            <a:endParaRPr lang="en-CA" sz="2800" dirty="0"/>
          </a:p>
        </p:txBody>
      </p:sp>
      <p:sp>
        <p:nvSpPr>
          <p:cNvPr id="4" name="Slide Number Placeholder 3">
            <a:extLst>
              <a:ext uri="{FF2B5EF4-FFF2-40B4-BE49-F238E27FC236}">
                <a16:creationId xmlns:a16="http://schemas.microsoft.com/office/drawing/2014/main" id="{932DE7F8-8FD3-8A04-7DAD-9D43F1F37211}"/>
              </a:ext>
            </a:extLst>
          </p:cNvPr>
          <p:cNvSpPr>
            <a:spLocks noGrp="1"/>
          </p:cNvSpPr>
          <p:nvPr>
            <p:ph type="sldNum" sz="quarter" idx="12"/>
          </p:nvPr>
        </p:nvSpPr>
        <p:spPr/>
        <p:txBody>
          <a:bodyPr/>
          <a:lstStyle/>
          <a:p>
            <a:fld id="{9CD8D479-8942-46E8-A226-A4E01F7A105C}" type="slidenum">
              <a:rPr lang="en-CA" smtClean="0"/>
              <a:t>69</a:t>
            </a:fld>
            <a:endParaRPr lang="en-CA"/>
          </a:p>
        </p:txBody>
      </p:sp>
      <p:sp>
        <p:nvSpPr>
          <p:cNvPr id="5" name="Date Placeholder 4">
            <a:extLst>
              <a:ext uri="{FF2B5EF4-FFF2-40B4-BE49-F238E27FC236}">
                <a16:creationId xmlns:a16="http://schemas.microsoft.com/office/drawing/2014/main" id="{DE93D7C4-BD24-1F16-382B-7C1D3361A725}"/>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52434AB8-16EA-705F-2DC9-9DBB466869CF}"/>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32576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7FAF-FD56-C6DE-B978-2FA493E63426}"/>
              </a:ext>
            </a:extLst>
          </p:cNvPr>
          <p:cNvSpPr>
            <a:spLocks noGrp="1"/>
          </p:cNvSpPr>
          <p:nvPr>
            <p:ph type="title"/>
          </p:nvPr>
        </p:nvSpPr>
        <p:spPr/>
        <p:txBody>
          <a:bodyPr/>
          <a:lstStyle/>
          <a:p>
            <a:r>
              <a:rPr lang="en-CA" dirty="0"/>
              <a:t>What are the non-sex chromosome Called?</a:t>
            </a:r>
          </a:p>
        </p:txBody>
      </p:sp>
      <p:sp>
        <p:nvSpPr>
          <p:cNvPr id="3" name="Content Placeholder 2">
            <a:extLst>
              <a:ext uri="{FF2B5EF4-FFF2-40B4-BE49-F238E27FC236}">
                <a16:creationId xmlns:a16="http://schemas.microsoft.com/office/drawing/2014/main" id="{F5BA6E8E-DAC7-AD99-5D40-BD2427B5A115}"/>
              </a:ext>
            </a:extLst>
          </p:cNvPr>
          <p:cNvSpPr>
            <a:spLocks noGrp="1"/>
          </p:cNvSpPr>
          <p:nvPr>
            <p:ph idx="1"/>
          </p:nvPr>
        </p:nvSpPr>
        <p:spPr/>
        <p:txBody>
          <a:bodyPr/>
          <a:lstStyle/>
          <a:p>
            <a:r>
              <a:rPr lang="en-CA" dirty="0"/>
              <a:t>Autosomes or autosomal chromosomes</a:t>
            </a:r>
          </a:p>
          <a:p>
            <a:endParaRPr lang="en-CA" dirty="0"/>
          </a:p>
        </p:txBody>
      </p:sp>
      <p:sp>
        <p:nvSpPr>
          <p:cNvPr id="4" name="Slide Number Placeholder 3">
            <a:extLst>
              <a:ext uri="{FF2B5EF4-FFF2-40B4-BE49-F238E27FC236}">
                <a16:creationId xmlns:a16="http://schemas.microsoft.com/office/drawing/2014/main" id="{4039D1A2-987B-AE4A-0743-EF057CD85958}"/>
              </a:ext>
            </a:extLst>
          </p:cNvPr>
          <p:cNvSpPr>
            <a:spLocks noGrp="1"/>
          </p:cNvSpPr>
          <p:nvPr>
            <p:ph type="sldNum" sz="quarter" idx="12"/>
          </p:nvPr>
        </p:nvSpPr>
        <p:spPr/>
        <p:txBody>
          <a:bodyPr/>
          <a:lstStyle/>
          <a:p>
            <a:fld id="{9CD8D479-8942-46E8-A226-A4E01F7A105C}" type="slidenum">
              <a:rPr lang="en-CA" smtClean="0"/>
              <a:t>7</a:t>
            </a:fld>
            <a:endParaRPr lang="en-CA"/>
          </a:p>
        </p:txBody>
      </p:sp>
      <p:sp>
        <p:nvSpPr>
          <p:cNvPr id="5" name="Date Placeholder 4">
            <a:extLst>
              <a:ext uri="{FF2B5EF4-FFF2-40B4-BE49-F238E27FC236}">
                <a16:creationId xmlns:a16="http://schemas.microsoft.com/office/drawing/2014/main" id="{B9BD9D63-E07C-E677-060D-07E347207C4F}"/>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EA3886D-3A0C-1988-F4F9-3E84DB2D4297}"/>
              </a:ext>
            </a:extLst>
          </p:cNvPr>
          <p:cNvSpPr>
            <a:spLocks noGrp="1"/>
          </p:cNvSpPr>
          <p:nvPr>
            <p:ph type="ftr" sz="quarter" idx="11"/>
          </p:nvPr>
        </p:nvSpPr>
        <p:spPr/>
        <p:txBody>
          <a:bodyPr/>
          <a:lstStyle/>
          <a:p>
            <a:r>
              <a:rPr lang="en-US"/>
              <a:t>Add a footer</a:t>
            </a:r>
            <a:endParaRPr lang="en-US" dirty="0"/>
          </a:p>
        </p:txBody>
      </p:sp>
      <p:pic>
        <p:nvPicPr>
          <p:cNvPr id="7" name="Picture 2" descr="Karyotype of the patient - normal autosomes and abnormal sex ...">
            <a:extLst>
              <a:ext uri="{FF2B5EF4-FFF2-40B4-BE49-F238E27FC236}">
                <a16:creationId xmlns:a16="http://schemas.microsoft.com/office/drawing/2014/main" id="{DBD8FA01-A4D6-5860-2398-9973FFFAC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013" y="2380173"/>
            <a:ext cx="4135060" cy="2992338"/>
          </a:xfrm>
          <a:prstGeom prst="rect">
            <a:avLst/>
          </a:prstGeom>
          <a:noFill/>
          <a:extLst>
            <a:ext uri="{909E8E84-426E-40DD-AFC4-6F175D3DCCD1}">
              <a14:hiddenFill xmlns:a14="http://schemas.microsoft.com/office/drawing/2010/main">
                <a:solidFill>
                  <a:srgbClr val="FFFFFF"/>
                </a:solidFill>
              </a14:hiddenFill>
            </a:ext>
          </a:extLst>
        </p:spPr>
      </p:pic>
      <p:sp>
        <p:nvSpPr>
          <p:cNvPr id="8" name="Multiplication Sign 7">
            <a:extLst>
              <a:ext uri="{FF2B5EF4-FFF2-40B4-BE49-F238E27FC236}">
                <a16:creationId xmlns:a16="http://schemas.microsoft.com/office/drawing/2014/main" id="{F6C2DDF9-DD91-C471-379B-A65958C8CA4A}"/>
              </a:ext>
            </a:extLst>
          </p:cNvPr>
          <p:cNvSpPr/>
          <p:nvPr/>
        </p:nvSpPr>
        <p:spPr>
          <a:xfrm>
            <a:off x="5953760" y="4584779"/>
            <a:ext cx="883920" cy="894080"/>
          </a:xfrm>
          <a:prstGeom prst="mathMultiply">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923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B73B-5AE2-6BCB-1D90-875805565D9F}"/>
              </a:ext>
            </a:extLst>
          </p:cNvPr>
          <p:cNvSpPr>
            <a:spLocks noGrp="1"/>
          </p:cNvSpPr>
          <p:nvPr>
            <p:ph type="title"/>
          </p:nvPr>
        </p:nvSpPr>
        <p:spPr/>
        <p:txBody>
          <a:bodyPr/>
          <a:lstStyle/>
          <a:p>
            <a:r>
              <a:rPr lang="en-CA" dirty="0"/>
              <a:t>Frameshift Mutation-Deletion</a:t>
            </a:r>
          </a:p>
        </p:txBody>
      </p:sp>
      <p:sp>
        <p:nvSpPr>
          <p:cNvPr id="3" name="Content Placeholder 2">
            <a:extLst>
              <a:ext uri="{FF2B5EF4-FFF2-40B4-BE49-F238E27FC236}">
                <a16:creationId xmlns:a16="http://schemas.microsoft.com/office/drawing/2014/main" id="{E3C022FF-ABA5-F2E1-E893-F57FF334D0CB}"/>
              </a:ext>
            </a:extLst>
          </p:cNvPr>
          <p:cNvSpPr>
            <a:spLocks noGrp="1"/>
          </p:cNvSpPr>
          <p:nvPr>
            <p:ph idx="1"/>
          </p:nvPr>
        </p:nvSpPr>
        <p:spPr/>
        <p:txBody>
          <a:bodyPr/>
          <a:lstStyle/>
          <a:p>
            <a:pPr marL="0" indent="0">
              <a:buNone/>
            </a:pPr>
            <a:r>
              <a:rPr lang="en-US" dirty="0"/>
              <a:t>Deletion Mutation – loss of a base or bases causing a shortening of the amino acids sequence</a:t>
            </a:r>
            <a:endParaRPr lang="en-CA" dirty="0"/>
          </a:p>
        </p:txBody>
      </p:sp>
      <p:sp>
        <p:nvSpPr>
          <p:cNvPr id="4" name="Slide Number Placeholder 3">
            <a:extLst>
              <a:ext uri="{FF2B5EF4-FFF2-40B4-BE49-F238E27FC236}">
                <a16:creationId xmlns:a16="http://schemas.microsoft.com/office/drawing/2014/main" id="{5AB0461F-0B7A-4CBC-63C2-FACB705D10A3}"/>
              </a:ext>
            </a:extLst>
          </p:cNvPr>
          <p:cNvSpPr>
            <a:spLocks noGrp="1"/>
          </p:cNvSpPr>
          <p:nvPr>
            <p:ph type="sldNum" sz="quarter" idx="12"/>
          </p:nvPr>
        </p:nvSpPr>
        <p:spPr/>
        <p:txBody>
          <a:bodyPr/>
          <a:lstStyle/>
          <a:p>
            <a:fld id="{9CD8D479-8942-46E8-A226-A4E01F7A105C}" type="slidenum">
              <a:rPr lang="en-CA" smtClean="0"/>
              <a:t>70</a:t>
            </a:fld>
            <a:endParaRPr lang="en-CA"/>
          </a:p>
        </p:txBody>
      </p:sp>
      <p:sp>
        <p:nvSpPr>
          <p:cNvPr id="5" name="Date Placeholder 4">
            <a:extLst>
              <a:ext uri="{FF2B5EF4-FFF2-40B4-BE49-F238E27FC236}">
                <a16:creationId xmlns:a16="http://schemas.microsoft.com/office/drawing/2014/main" id="{A0A3415B-79A1-8CD4-AD11-B58733B45EF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16210223-C340-7E63-8FE0-DCBE7F9F3353}"/>
              </a:ext>
            </a:extLst>
          </p:cNvPr>
          <p:cNvSpPr>
            <a:spLocks noGrp="1"/>
          </p:cNvSpPr>
          <p:nvPr>
            <p:ph type="ftr" sz="quarter" idx="11"/>
          </p:nvPr>
        </p:nvSpPr>
        <p:spPr/>
        <p:txBody>
          <a:bodyPr/>
          <a:lstStyle/>
          <a:p>
            <a:r>
              <a:rPr lang="en-US"/>
              <a:t>Add a footer</a:t>
            </a:r>
            <a:endParaRPr lang="en-US" dirty="0"/>
          </a:p>
        </p:txBody>
      </p:sp>
      <p:graphicFrame>
        <p:nvGraphicFramePr>
          <p:cNvPr id="7" name="Table 6">
            <a:extLst>
              <a:ext uri="{FF2B5EF4-FFF2-40B4-BE49-F238E27FC236}">
                <a16:creationId xmlns:a16="http://schemas.microsoft.com/office/drawing/2014/main" id="{45087032-1AEF-C8EA-FAE3-8320649E9573}"/>
              </a:ext>
            </a:extLst>
          </p:cNvPr>
          <p:cNvGraphicFramePr>
            <a:graphicFrameLocks noGrp="1"/>
          </p:cNvGraphicFramePr>
          <p:nvPr>
            <p:extLst>
              <p:ext uri="{D42A27DB-BD31-4B8C-83A1-F6EECF244321}">
                <p14:modId xmlns:p14="http://schemas.microsoft.com/office/powerpoint/2010/main" val="866099162"/>
              </p:ext>
            </p:extLst>
          </p:nvPr>
        </p:nvGraphicFramePr>
        <p:xfrm>
          <a:off x="1164678" y="2484223"/>
          <a:ext cx="10454508" cy="3290173"/>
        </p:xfrm>
        <a:graphic>
          <a:graphicData uri="http://schemas.openxmlformats.org/drawingml/2006/table">
            <a:tbl>
              <a:tblPr firstRow="1" firstCol="1" bandRow="1"/>
              <a:tblGrid>
                <a:gridCol w="3484836">
                  <a:extLst>
                    <a:ext uri="{9D8B030D-6E8A-4147-A177-3AD203B41FA5}">
                      <a16:colId xmlns:a16="http://schemas.microsoft.com/office/drawing/2014/main" val="2357938619"/>
                    </a:ext>
                  </a:extLst>
                </a:gridCol>
                <a:gridCol w="3484836">
                  <a:extLst>
                    <a:ext uri="{9D8B030D-6E8A-4147-A177-3AD203B41FA5}">
                      <a16:colId xmlns:a16="http://schemas.microsoft.com/office/drawing/2014/main" val="659790455"/>
                    </a:ext>
                  </a:extLst>
                </a:gridCol>
                <a:gridCol w="3484836">
                  <a:extLst>
                    <a:ext uri="{9D8B030D-6E8A-4147-A177-3AD203B41FA5}">
                      <a16:colId xmlns:a16="http://schemas.microsoft.com/office/drawing/2014/main" val="2134946638"/>
                    </a:ext>
                  </a:extLst>
                </a:gridCol>
              </a:tblGrid>
              <a:tr h="712562">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513258"/>
                  </a:ext>
                </a:extLst>
              </a:tr>
              <a:tr h="808258">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GTG  CGA   AAT   GAT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GGC  GAA  ATG  AT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63188"/>
                  </a:ext>
                </a:extLst>
              </a:tr>
              <a:tr h="961095">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CAC  GCU   UUA  CUA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CCG  CUU  UAC  UA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225348"/>
                  </a:ext>
                </a:extLst>
              </a:tr>
              <a:tr h="808258">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085419"/>
                  </a:ext>
                </a:extLst>
              </a:tr>
            </a:tbl>
          </a:graphicData>
        </a:graphic>
      </p:graphicFrame>
    </p:spTree>
    <p:extLst>
      <p:ext uri="{BB962C8B-B14F-4D97-AF65-F5344CB8AC3E}">
        <p14:creationId xmlns:p14="http://schemas.microsoft.com/office/powerpoint/2010/main" val="403523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B73B-5AE2-6BCB-1D90-875805565D9F}"/>
              </a:ext>
            </a:extLst>
          </p:cNvPr>
          <p:cNvSpPr>
            <a:spLocks noGrp="1"/>
          </p:cNvSpPr>
          <p:nvPr>
            <p:ph type="title"/>
          </p:nvPr>
        </p:nvSpPr>
        <p:spPr/>
        <p:txBody>
          <a:bodyPr/>
          <a:lstStyle/>
          <a:p>
            <a:r>
              <a:rPr lang="en-CA" dirty="0"/>
              <a:t>Frameshift Mutation-Deletion</a:t>
            </a:r>
          </a:p>
        </p:txBody>
      </p:sp>
      <p:sp>
        <p:nvSpPr>
          <p:cNvPr id="3" name="Content Placeholder 2">
            <a:extLst>
              <a:ext uri="{FF2B5EF4-FFF2-40B4-BE49-F238E27FC236}">
                <a16:creationId xmlns:a16="http://schemas.microsoft.com/office/drawing/2014/main" id="{E3C022FF-ABA5-F2E1-E893-F57FF334D0CB}"/>
              </a:ext>
            </a:extLst>
          </p:cNvPr>
          <p:cNvSpPr>
            <a:spLocks noGrp="1"/>
          </p:cNvSpPr>
          <p:nvPr>
            <p:ph idx="1"/>
          </p:nvPr>
        </p:nvSpPr>
        <p:spPr/>
        <p:txBody>
          <a:bodyPr/>
          <a:lstStyle/>
          <a:p>
            <a:pPr marL="0" indent="0">
              <a:buNone/>
            </a:pPr>
            <a:r>
              <a:rPr lang="en-US" dirty="0"/>
              <a:t>Deletion Mutation – loss of a base or bases causing a shortening of the amino acids sequence</a:t>
            </a:r>
            <a:endParaRPr lang="en-CA" dirty="0"/>
          </a:p>
        </p:txBody>
      </p:sp>
      <p:sp>
        <p:nvSpPr>
          <p:cNvPr id="4" name="Slide Number Placeholder 3">
            <a:extLst>
              <a:ext uri="{FF2B5EF4-FFF2-40B4-BE49-F238E27FC236}">
                <a16:creationId xmlns:a16="http://schemas.microsoft.com/office/drawing/2014/main" id="{5AB0461F-0B7A-4CBC-63C2-FACB705D10A3}"/>
              </a:ext>
            </a:extLst>
          </p:cNvPr>
          <p:cNvSpPr>
            <a:spLocks noGrp="1"/>
          </p:cNvSpPr>
          <p:nvPr>
            <p:ph type="sldNum" sz="quarter" idx="12"/>
          </p:nvPr>
        </p:nvSpPr>
        <p:spPr/>
        <p:txBody>
          <a:bodyPr/>
          <a:lstStyle/>
          <a:p>
            <a:fld id="{9CD8D479-8942-46E8-A226-A4E01F7A105C}" type="slidenum">
              <a:rPr lang="en-CA" smtClean="0"/>
              <a:t>71</a:t>
            </a:fld>
            <a:endParaRPr lang="en-CA"/>
          </a:p>
        </p:txBody>
      </p:sp>
      <p:sp>
        <p:nvSpPr>
          <p:cNvPr id="5" name="Date Placeholder 4">
            <a:extLst>
              <a:ext uri="{FF2B5EF4-FFF2-40B4-BE49-F238E27FC236}">
                <a16:creationId xmlns:a16="http://schemas.microsoft.com/office/drawing/2014/main" id="{A0A3415B-79A1-8CD4-AD11-B58733B45EF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16210223-C340-7E63-8FE0-DCBE7F9F3353}"/>
              </a:ext>
            </a:extLst>
          </p:cNvPr>
          <p:cNvSpPr>
            <a:spLocks noGrp="1"/>
          </p:cNvSpPr>
          <p:nvPr>
            <p:ph type="ftr" sz="quarter" idx="11"/>
          </p:nvPr>
        </p:nvSpPr>
        <p:spPr/>
        <p:txBody>
          <a:bodyPr/>
          <a:lstStyle/>
          <a:p>
            <a:r>
              <a:rPr lang="en-US"/>
              <a:t>Add a footer</a:t>
            </a:r>
            <a:endParaRPr lang="en-US" dirty="0"/>
          </a:p>
        </p:txBody>
      </p:sp>
      <p:graphicFrame>
        <p:nvGraphicFramePr>
          <p:cNvPr id="7" name="Table 6">
            <a:extLst>
              <a:ext uri="{FF2B5EF4-FFF2-40B4-BE49-F238E27FC236}">
                <a16:creationId xmlns:a16="http://schemas.microsoft.com/office/drawing/2014/main" id="{45087032-1AEF-C8EA-FAE3-8320649E9573}"/>
              </a:ext>
            </a:extLst>
          </p:cNvPr>
          <p:cNvGraphicFramePr>
            <a:graphicFrameLocks noGrp="1"/>
          </p:cNvGraphicFramePr>
          <p:nvPr>
            <p:extLst>
              <p:ext uri="{D42A27DB-BD31-4B8C-83A1-F6EECF244321}">
                <p14:modId xmlns:p14="http://schemas.microsoft.com/office/powerpoint/2010/main" val="1209784108"/>
              </p:ext>
            </p:extLst>
          </p:nvPr>
        </p:nvGraphicFramePr>
        <p:xfrm>
          <a:off x="1164678" y="2484223"/>
          <a:ext cx="10454508" cy="3290173"/>
        </p:xfrm>
        <a:graphic>
          <a:graphicData uri="http://schemas.openxmlformats.org/drawingml/2006/table">
            <a:tbl>
              <a:tblPr firstRow="1" firstCol="1" bandRow="1"/>
              <a:tblGrid>
                <a:gridCol w="3484836">
                  <a:extLst>
                    <a:ext uri="{9D8B030D-6E8A-4147-A177-3AD203B41FA5}">
                      <a16:colId xmlns:a16="http://schemas.microsoft.com/office/drawing/2014/main" val="2357938619"/>
                    </a:ext>
                  </a:extLst>
                </a:gridCol>
                <a:gridCol w="3484836">
                  <a:extLst>
                    <a:ext uri="{9D8B030D-6E8A-4147-A177-3AD203B41FA5}">
                      <a16:colId xmlns:a16="http://schemas.microsoft.com/office/drawing/2014/main" val="659790455"/>
                    </a:ext>
                  </a:extLst>
                </a:gridCol>
                <a:gridCol w="3484836">
                  <a:extLst>
                    <a:ext uri="{9D8B030D-6E8A-4147-A177-3AD203B41FA5}">
                      <a16:colId xmlns:a16="http://schemas.microsoft.com/office/drawing/2014/main" val="2134946638"/>
                    </a:ext>
                  </a:extLst>
                </a:gridCol>
              </a:tblGrid>
              <a:tr h="712562">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513258"/>
                  </a:ext>
                </a:extLst>
              </a:tr>
              <a:tr h="808258">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GTG  CGA   AAT   GAT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GGC  GAA  ATG  AT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63188"/>
                  </a:ext>
                </a:extLst>
              </a:tr>
              <a:tr h="961095">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CAC  GCU   UUA  CUA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CCG  CUU  UAC  UA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225348"/>
                  </a:ext>
                </a:extLst>
              </a:tr>
              <a:tr h="808258">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fr-FR" sz="2000" dirty="0">
                          <a:effectLst/>
                          <a:latin typeface="Times New Roman" panose="02020603050405020304" pitchFamily="18" charset="0"/>
                          <a:ea typeface="Times New Roman" panose="02020603050405020304" pitchFamily="18" charset="0"/>
                        </a:rPr>
                        <a:t>met – </a:t>
                      </a:r>
                      <a:r>
                        <a:rPr lang="fr-FR" sz="2000" dirty="0" err="1">
                          <a:effectLst/>
                          <a:latin typeface="Times New Roman" panose="02020603050405020304" pitchFamily="18" charset="0"/>
                          <a:ea typeface="Times New Roman" panose="02020603050405020304" pitchFamily="18" charset="0"/>
                        </a:rPr>
                        <a:t>his</a:t>
                      </a:r>
                      <a:r>
                        <a:rPr lang="fr-FR" sz="2000" dirty="0">
                          <a:effectLst/>
                          <a:latin typeface="Times New Roman" panose="02020603050405020304" pitchFamily="18" charset="0"/>
                          <a:ea typeface="Times New Roman" panose="02020603050405020304" pitchFamily="18" charset="0"/>
                        </a:rPr>
                        <a:t> – </a:t>
                      </a:r>
                      <a:r>
                        <a:rPr lang="fr-FR" sz="2000" dirty="0" err="1">
                          <a:effectLst/>
                          <a:latin typeface="Times New Roman" panose="02020603050405020304" pitchFamily="18" charset="0"/>
                          <a:ea typeface="Times New Roman" panose="02020603050405020304" pitchFamily="18" charset="0"/>
                        </a:rPr>
                        <a:t>ala</a:t>
                      </a:r>
                      <a:r>
                        <a:rPr lang="fr-FR" sz="2000" dirty="0">
                          <a:effectLst/>
                          <a:latin typeface="Times New Roman" panose="02020603050405020304" pitchFamily="18" charset="0"/>
                          <a:ea typeface="Times New Roman" panose="02020603050405020304" pitchFamily="18" charset="0"/>
                        </a:rPr>
                        <a:t> – leu – leu</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r>
                        <a:rPr lang="en-CA" sz="2000" dirty="0">
                          <a:effectLst/>
                          <a:latin typeface="Times New Roman" panose="02020603050405020304" pitchFamily="18" charset="0"/>
                          <a:ea typeface="Times New Roman" panose="02020603050405020304" pitchFamily="18" charset="0"/>
                        </a:rPr>
                        <a:t>met – pro – leu – </a:t>
                      </a:r>
                      <a:r>
                        <a:rPr lang="en-CA" sz="2000" dirty="0" err="1">
                          <a:effectLst/>
                          <a:latin typeface="Times New Roman" panose="02020603050405020304" pitchFamily="18" charset="0"/>
                          <a:ea typeface="Times New Roman" panose="02020603050405020304" pitchFamily="18" charset="0"/>
                        </a:rPr>
                        <a:t>tyr</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085419"/>
                  </a:ext>
                </a:extLst>
              </a:tr>
            </a:tbl>
          </a:graphicData>
        </a:graphic>
      </p:graphicFrame>
    </p:spTree>
    <p:extLst>
      <p:ext uri="{BB962C8B-B14F-4D97-AF65-F5344CB8AC3E}">
        <p14:creationId xmlns:p14="http://schemas.microsoft.com/office/powerpoint/2010/main" val="247376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9CF6-1A50-9664-A6EB-1C4D2B2E43E0}"/>
              </a:ext>
            </a:extLst>
          </p:cNvPr>
          <p:cNvSpPr>
            <a:spLocks noGrp="1"/>
          </p:cNvSpPr>
          <p:nvPr>
            <p:ph type="title"/>
          </p:nvPr>
        </p:nvSpPr>
        <p:spPr/>
        <p:txBody>
          <a:bodyPr/>
          <a:lstStyle/>
          <a:p>
            <a:r>
              <a:rPr lang="en-CA" dirty="0"/>
              <a:t>Frameshift Mutations- Insertion</a:t>
            </a:r>
          </a:p>
        </p:txBody>
      </p:sp>
      <p:sp>
        <p:nvSpPr>
          <p:cNvPr id="3" name="Content Placeholder 2">
            <a:extLst>
              <a:ext uri="{FF2B5EF4-FFF2-40B4-BE49-F238E27FC236}">
                <a16:creationId xmlns:a16="http://schemas.microsoft.com/office/drawing/2014/main" id="{8691767A-5724-0099-9B9F-8581E046FE59}"/>
              </a:ext>
            </a:extLst>
          </p:cNvPr>
          <p:cNvSpPr>
            <a:spLocks noGrp="1"/>
          </p:cNvSpPr>
          <p:nvPr>
            <p:ph idx="1"/>
          </p:nvPr>
        </p:nvSpPr>
        <p:spPr/>
        <p:txBody>
          <a:bodyPr/>
          <a:lstStyle/>
          <a:p>
            <a:pPr marL="0" indent="0">
              <a:buNone/>
            </a:pPr>
            <a:r>
              <a:rPr lang="en-US" dirty="0"/>
              <a:t>Insertion Mutation – addition of a base or bases causing a lengthening of the amino acid sequence</a:t>
            </a:r>
          </a:p>
          <a:p>
            <a:pPr marL="0" indent="0">
              <a:buNone/>
            </a:pPr>
            <a:endParaRPr lang="en-CA" dirty="0"/>
          </a:p>
        </p:txBody>
      </p:sp>
      <p:sp>
        <p:nvSpPr>
          <p:cNvPr id="4" name="Slide Number Placeholder 3">
            <a:extLst>
              <a:ext uri="{FF2B5EF4-FFF2-40B4-BE49-F238E27FC236}">
                <a16:creationId xmlns:a16="http://schemas.microsoft.com/office/drawing/2014/main" id="{437462A6-5D58-9665-EB3A-7B50631F74C9}"/>
              </a:ext>
            </a:extLst>
          </p:cNvPr>
          <p:cNvSpPr>
            <a:spLocks noGrp="1"/>
          </p:cNvSpPr>
          <p:nvPr>
            <p:ph type="sldNum" sz="quarter" idx="12"/>
          </p:nvPr>
        </p:nvSpPr>
        <p:spPr/>
        <p:txBody>
          <a:bodyPr/>
          <a:lstStyle/>
          <a:p>
            <a:fld id="{9CD8D479-8942-46E8-A226-A4E01F7A105C}" type="slidenum">
              <a:rPr lang="en-CA" smtClean="0"/>
              <a:t>72</a:t>
            </a:fld>
            <a:endParaRPr lang="en-CA"/>
          </a:p>
        </p:txBody>
      </p:sp>
      <p:sp>
        <p:nvSpPr>
          <p:cNvPr id="5" name="Date Placeholder 4">
            <a:extLst>
              <a:ext uri="{FF2B5EF4-FFF2-40B4-BE49-F238E27FC236}">
                <a16:creationId xmlns:a16="http://schemas.microsoft.com/office/drawing/2014/main" id="{7CCFAE75-43CE-0624-9A7C-F7F981851AF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6A814B65-2F72-63BF-B682-6CE17A48C1C7}"/>
              </a:ext>
            </a:extLst>
          </p:cNvPr>
          <p:cNvSpPr>
            <a:spLocks noGrp="1"/>
          </p:cNvSpPr>
          <p:nvPr>
            <p:ph type="ftr" sz="quarter" idx="11"/>
          </p:nvPr>
        </p:nvSpPr>
        <p:spPr/>
        <p:txBody>
          <a:bodyPr/>
          <a:lstStyle/>
          <a:p>
            <a:r>
              <a:rPr lang="en-US"/>
              <a:t>Add a footer</a:t>
            </a:r>
            <a:endParaRPr lang="en-US" dirty="0"/>
          </a:p>
        </p:txBody>
      </p:sp>
      <p:graphicFrame>
        <p:nvGraphicFramePr>
          <p:cNvPr id="7" name="Table 6">
            <a:extLst>
              <a:ext uri="{FF2B5EF4-FFF2-40B4-BE49-F238E27FC236}">
                <a16:creationId xmlns:a16="http://schemas.microsoft.com/office/drawing/2014/main" id="{E893EED1-584C-4A92-AF81-B79F60786242}"/>
              </a:ext>
            </a:extLst>
          </p:cNvPr>
          <p:cNvGraphicFramePr>
            <a:graphicFrameLocks noGrp="1"/>
          </p:cNvGraphicFramePr>
          <p:nvPr>
            <p:extLst>
              <p:ext uri="{D42A27DB-BD31-4B8C-83A1-F6EECF244321}">
                <p14:modId xmlns:p14="http://schemas.microsoft.com/office/powerpoint/2010/main" val="3081782391"/>
              </p:ext>
            </p:extLst>
          </p:nvPr>
        </p:nvGraphicFramePr>
        <p:xfrm>
          <a:off x="1410026" y="2506716"/>
          <a:ext cx="9704664" cy="2932387"/>
        </p:xfrm>
        <a:graphic>
          <a:graphicData uri="http://schemas.openxmlformats.org/drawingml/2006/table">
            <a:tbl>
              <a:tblPr firstRow="1" firstCol="1" bandRow="1"/>
              <a:tblGrid>
                <a:gridCol w="1769086">
                  <a:extLst>
                    <a:ext uri="{9D8B030D-6E8A-4147-A177-3AD203B41FA5}">
                      <a16:colId xmlns:a16="http://schemas.microsoft.com/office/drawing/2014/main" val="889679741"/>
                    </a:ext>
                  </a:extLst>
                </a:gridCol>
                <a:gridCol w="3844566">
                  <a:extLst>
                    <a:ext uri="{9D8B030D-6E8A-4147-A177-3AD203B41FA5}">
                      <a16:colId xmlns:a16="http://schemas.microsoft.com/office/drawing/2014/main" val="473274186"/>
                    </a:ext>
                  </a:extLst>
                </a:gridCol>
                <a:gridCol w="4091012">
                  <a:extLst>
                    <a:ext uri="{9D8B030D-6E8A-4147-A177-3AD203B41FA5}">
                      <a16:colId xmlns:a16="http://schemas.microsoft.com/office/drawing/2014/main" val="2980912462"/>
                    </a:ext>
                  </a:extLst>
                </a:gridCol>
              </a:tblGrid>
              <a:tr h="325820">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7857638"/>
                  </a:ext>
                </a:extLst>
              </a:tr>
              <a:tr h="651642">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GTG  CGA   AAT   GAT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GTA  GCG  AAA  TGA   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78486"/>
                  </a:ext>
                </a:extLst>
              </a:tr>
              <a:tr h="651642">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CAC  GCU   UUA  CUA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AUG  CAU  CGC  UUU  ACU  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996620"/>
                  </a:ext>
                </a:extLst>
              </a:tr>
              <a:tr h="1303283">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17925"/>
                  </a:ext>
                </a:extLst>
              </a:tr>
            </a:tbl>
          </a:graphicData>
        </a:graphic>
      </p:graphicFrame>
    </p:spTree>
    <p:extLst>
      <p:ext uri="{BB962C8B-B14F-4D97-AF65-F5344CB8AC3E}">
        <p14:creationId xmlns:p14="http://schemas.microsoft.com/office/powerpoint/2010/main" val="37671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9CF6-1A50-9664-A6EB-1C4D2B2E43E0}"/>
              </a:ext>
            </a:extLst>
          </p:cNvPr>
          <p:cNvSpPr>
            <a:spLocks noGrp="1"/>
          </p:cNvSpPr>
          <p:nvPr>
            <p:ph type="title"/>
          </p:nvPr>
        </p:nvSpPr>
        <p:spPr/>
        <p:txBody>
          <a:bodyPr/>
          <a:lstStyle/>
          <a:p>
            <a:r>
              <a:rPr lang="en-CA" dirty="0"/>
              <a:t>Frameshift Mutations- Insertion</a:t>
            </a:r>
          </a:p>
        </p:txBody>
      </p:sp>
      <p:sp>
        <p:nvSpPr>
          <p:cNvPr id="3" name="Content Placeholder 2">
            <a:extLst>
              <a:ext uri="{FF2B5EF4-FFF2-40B4-BE49-F238E27FC236}">
                <a16:creationId xmlns:a16="http://schemas.microsoft.com/office/drawing/2014/main" id="{8691767A-5724-0099-9B9F-8581E046FE59}"/>
              </a:ext>
            </a:extLst>
          </p:cNvPr>
          <p:cNvSpPr>
            <a:spLocks noGrp="1"/>
          </p:cNvSpPr>
          <p:nvPr>
            <p:ph idx="1"/>
          </p:nvPr>
        </p:nvSpPr>
        <p:spPr/>
        <p:txBody>
          <a:bodyPr/>
          <a:lstStyle/>
          <a:p>
            <a:pPr marL="0" indent="0">
              <a:buNone/>
            </a:pPr>
            <a:r>
              <a:rPr lang="en-US" dirty="0"/>
              <a:t>Insertion Mutation – addition of a base or bases causing a lengthening of the amino acid sequence</a:t>
            </a:r>
          </a:p>
          <a:p>
            <a:pPr marL="0" indent="0">
              <a:buNone/>
            </a:pPr>
            <a:endParaRPr lang="en-CA" dirty="0"/>
          </a:p>
        </p:txBody>
      </p:sp>
      <p:sp>
        <p:nvSpPr>
          <p:cNvPr id="4" name="Slide Number Placeholder 3">
            <a:extLst>
              <a:ext uri="{FF2B5EF4-FFF2-40B4-BE49-F238E27FC236}">
                <a16:creationId xmlns:a16="http://schemas.microsoft.com/office/drawing/2014/main" id="{437462A6-5D58-9665-EB3A-7B50631F74C9}"/>
              </a:ext>
            </a:extLst>
          </p:cNvPr>
          <p:cNvSpPr>
            <a:spLocks noGrp="1"/>
          </p:cNvSpPr>
          <p:nvPr>
            <p:ph type="sldNum" sz="quarter" idx="12"/>
          </p:nvPr>
        </p:nvSpPr>
        <p:spPr/>
        <p:txBody>
          <a:bodyPr/>
          <a:lstStyle/>
          <a:p>
            <a:fld id="{9CD8D479-8942-46E8-A226-A4E01F7A105C}" type="slidenum">
              <a:rPr lang="en-CA" smtClean="0"/>
              <a:t>73</a:t>
            </a:fld>
            <a:endParaRPr lang="en-CA"/>
          </a:p>
        </p:txBody>
      </p:sp>
      <p:sp>
        <p:nvSpPr>
          <p:cNvPr id="5" name="Date Placeholder 4">
            <a:extLst>
              <a:ext uri="{FF2B5EF4-FFF2-40B4-BE49-F238E27FC236}">
                <a16:creationId xmlns:a16="http://schemas.microsoft.com/office/drawing/2014/main" id="{7CCFAE75-43CE-0624-9A7C-F7F981851AF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6A814B65-2F72-63BF-B682-6CE17A48C1C7}"/>
              </a:ext>
            </a:extLst>
          </p:cNvPr>
          <p:cNvSpPr>
            <a:spLocks noGrp="1"/>
          </p:cNvSpPr>
          <p:nvPr>
            <p:ph type="ftr" sz="quarter" idx="11"/>
          </p:nvPr>
        </p:nvSpPr>
        <p:spPr/>
        <p:txBody>
          <a:bodyPr/>
          <a:lstStyle/>
          <a:p>
            <a:r>
              <a:rPr lang="en-US"/>
              <a:t>Add a footer</a:t>
            </a:r>
            <a:endParaRPr lang="en-US" dirty="0"/>
          </a:p>
        </p:txBody>
      </p:sp>
      <p:graphicFrame>
        <p:nvGraphicFramePr>
          <p:cNvPr id="7" name="Table 6">
            <a:extLst>
              <a:ext uri="{FF2B5EF4-FFF2-40B4-BE49-F238E27FC236}">
                <a16:creationId xmlns:a16="http://schemas.microsoft.com/office/drawing/2014/main" id="{E893EED1-584C-4A92-AF81-B79F60786242}"/>
              </a:ext>
            </a:extLst>
          </p:cNvPr>
          <p:cNvGraphicFramePr>
            <a:graphicFrameLocks noGrp="1"/>
          </p:cNvGraphicFramePr>
          <p:nvPr>
            <p:extLst>
              <p:ext uri="{D42A27DB-BD31-4B8C-83A1-F6EECF244321}">
                <p14:modId xmlns:p14="http://schemas.microsoft.com/office/powerpoint/2010/main" val="3082440645"/>
              </p:ext>
            </p:extLst>
          </p:nvPr>
        </p:nvGraphicFramePr>
        <p:xfrm>
          <a:off x="1410026" y="2506716"/>
          <a:ext cx="9704664" cy="2932387"/>
        </p:xfrm>
        <a:graphic>
          <a:graphicData uri="http://schemas.openxmlformats.org/drawingml/2006/table">
            <a:tbl>
              <a:tblPr firstRow="1" firstCol="1" bandRow="1"/>
              <a:tblGrid>
                <a:gridCol w="1769086">
                  <a:extLst>
                    <a:ext uri="{9D8B030D-6E8A-4147-A177-3AD203B41FA5}">
                      <a16:colId xmlns:a16="http://schemas.microsoft.com/office/drawing/2014/main" val="889679741"/>
                    </a:ext>
                  </a:extLst>
                </a:gridCol>
                <a:gridCol w="3844566">
                  <a:extLst>
                    <a:ext uri="{9D8B030D-6E8A-4147-A177-3AD203B41FA5}">
                      <a16:colId xmlns:a16="http://schemas.microsoft.com/office/drawing/2014/main" val="473274186"/>
                    </a:ext>
                  </a:extLst>
                </a:gridCol>
                <a:gridCol w="4091012">
                  <a:extLst>
                    <a:ext uri="{9D8B030D-6E8A-4147-A177-3AD203B41FA5}">
                      <a16:colId xmlns:a16="http://schemas.microsoft.com/office/drawing/2014/main" val="2980912462"/>
                    </a:ext>
                  </a:extLst>
                </a:gridCol>
              </a:tblGrid>
              <a:tr h="325820">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Original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Mutated Strand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7857638"/>
                  </a:ext>
                </a:extLst>
              </a:tr>
              <a:tr h="651642">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DNA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GTG  CGA   AAT   GAT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TAC  GTA  GCG  AAA  TGA   T</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78486"/>
                  </a:ext>
                </a:extLst>
              </a:tr>
              <a:tr h="651642">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mRNA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AUG  CAC  GCU   UUA  CUA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AUG  CAU  CGC  UUU  ACU  A</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996620"/>
                  </a:ext>
                </a:extLst>
              </a:tr>
              <a:tr h="1303283">
                <a:tc>
                  <a:txBody>
                    <a:bodyPr/>
                    <a:lstStyle/>
                    <a:p>
                      <a:pPr marL="457200"/>
                      <a:r>
                        <a:rPr lang="en-US" sz="2000">
                          <a:effectLst/>
                          <a:latin typeface="Calibri" panose="020F0502020204030204" pitchFamily="34" charset="0"/>
                          <a:ea typeface="Times New Roman" panose="02020603050405020304" pitchFamily="18" charset="0"/>
                          <a:cs typeface="Times New Roman" panose="02020603050405020304" pitchFamily="18" charset="0"/>
                        </a:rPr>
                        <a:t>Amino Acid</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a:effectLst/>
                          <a:latin typeface="Calibri" panose="020F0502020204030204" pitchFamily="34" charset="0"/>
                          <a:ea typeface="Times New Roman" panose="02020603050405020304" pitchFamily="18" charset="0"/>
                          <a:cs typeface="Times New Roman" panose="02020603050405020304" pitchFamily="18" charset="0"/>
                        </a:rPr>
                        <a:t>met – his – ala – leu – leu</a:t>
                      </a:r>
                      <a:endParaRPr lang="en-CA"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met – his –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arg</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phe</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thr</a:t>
                      </a:r>
                      <a:endParaRPr lang="en-CA"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17925"/>
                  </a:ext>
                </a:extLst>
              </a:tr>
            </a:tbl>
          </a:graphicData>
        </a:graphic>
      </p:graphicFrame>
    </p:spTree>
    <p:extLst>
      <p:ext uri="{BB962C8B-B14F-4D97-AF65-F5344CB8AC3E}">
        <p14:creationId xmlns:p14="http://schemas.microsoft.com/office/powerpoint/2010/main" val="120616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4D27F-77DF-800A-EA8E-998B1D7CA815}"/>
              </a:ext>
            </a:extLst>
          </p:cNvPr>
          <p:cNvSpPr>
            <a:spLocks noGrp="1"/>
          </p:cNvSpPr>
          <p:nvPr>
            <p:ph type="title"/>
          </p:nvPr>
        </p:nvSpPr>
        <p:spPr/>
        <p:txBody>
          <a:bodyPr/>
          <a:lstStyle/>
          <a:p>
            <a:r>
              <a:rPr lang="en-CA" dirty="0"/>
              <a:t>Frameshift Mutations</a:t>
            </a:r>
          </a:p>
        </p:txBody>
      </p:sp>
      <p:sp>
        <p:nvSpPr>
          <p:cNvPr id="3" name="Content Placeholder 2">
            <a:extLst>
              <a:ext uri="{FF2B5EF4-FFF2-40B4-BE49-F238E27FC236}">
                <a16:creationId xmlns:a16="http://schemas.microsoft.com/office/drawing/2014/main" id="{198F4D8D-D380-45EB-90D2-D59B9204BB71}"/>
              </a:ext>
            </a:extLst>
          </p:cNvPr>
          <p:cNvSpPr>
            <a:spLocks noGrp="1"/>
          </p:cNvSpPr>
          <p:nvPr>
            <p:ph idx="1"/>
          </p:nvPr>
        </p:nvSpPr>
        <p:spPr/>
        <p:txBody>
          <a:bodyPr>
            <a:normAutofit/>
          </a:bodyPr>
          <a:lstStyle/>
          <a:p>
            <a:pPr marL="0" indent="0">
              <a:buNone/>
            </a:pPr>
            <a:r>
              <a:rPr lang="en-US" sz="2800" dirty="0"/>
              <a:t>Frameshift mutations usually result in more harmful effects since there is often a greater change in the amino acid sequence.</a:t>
            </a:r>
            <a:endParaRPr lang="en-CA" sz="2800" dirty="0"/>
          </a:p>
        </p:txBody>
      </p:sp>
      <p:sp>
        <p:nvSpPr>
          <p:cNvPr id="4" name="Slide Number Placeholder 3">
            <a:extLst>
              <a:ext uri="{FF2B5EF4-FFF2-40B4-BE49-F238E27FC236}">
                <a16:creationId xmlns:a16="http://schemas.microsoft.com/office/drawing/2014/main" id="{38F8AF92-2E6B-ADA8-364F-72162F9A8F59}"/>
              </a:ext>
            </a:extLst>
          </p:cNvPr>
          <p:cNvSpPr>
            <a:spLocks noGrp="1"/>
          </p:cNvSpPr>
          <p:nvPr>
            <p:ph type="sldNum" sz="quarter" idx="12"/>
          </p:nvPr>
        </p:nvSpPr>
        <p:spPr/>
        <p:txBody>
          <a:bodyPr/>
          <a:lstStyle/>
          <a:p>
            <a:fld id="{9CD8D479-8942-46E8-A226-A4E01F7A105C}" type="slidenum">
              <a:rPr lang="en-CA" smtClean="0"/>
              <a:t>74</a:t>
            </a:fld>
            <a:endParaRPr lang="en-CA"/>
          </a:p>
        </p:txBody>
      </p:sp>
      <p:sp>
        <p:nvSpPr>
          <p:cNvPr id="5" name="Date Placeholder 4">
            <a:extLst>
              <a:ext uri="{FF2B5EF4-FFF2-40B4-BE49-F238E27FC236}">
                <a16:creationId xmlns:a16="http://schemas.microsoft.com/office/drawing/2014/main" id="{DD671A34-140D-E468-9FAC-1DF8E526EBB3}"/>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96DB7416-0BB6-EE13-13E0-034891855A67}"/>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98172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AED6-2685-99D4-F918-D09758463886}"/>
              </a:ext>
            </a:extLst>
          </p:cNvPr>
          <p:cNvSpPr>
            <a:spLocks noGrp="1"/>
          </p:cNvSpPr>
          <p:nvPr>
            <p:ph type="title"/>
          </p:nvPr>
        </p:nvSpPr>
        <p:spPr/>
        <p:txBody>
          <a:bodyPr/>
          <a:lstStyle/>
          <a:p>
            <a:r>
              <a:rPr lang="en-CA" dirty="0"/>
              <a:t>Summary</a:t>
            </a:r>
          </a:p>
        </p:txBody>
      </p:sp>
      <p:sp>
        <p:nvSpPr>
          <p:cNvPr id="3" name="Content Placeholder 2">
            <a:extLst>
              <a:ext uri="{FF2B5EF4-FFF2-40B4-BE49-F238E27FC236}">
                <a16:creationId xmlns:a16="http://schemas.microsoft.com/office/drawing/2014/main" id="{73DEAF9A-92DF-E6E8-4CC2-5EFC0CBEBD01}"/>
              </a:ext>
            </a:extLst>
          </p:cNvPr>
          <p:cNvSpPr>
            <a:spLocks noGrp="1"/>
          </p:cNvSpPr>
          <p:nvPr>
            <p:ph idx="1"/>
          </p:nvPr>
        </p:nvSpPr>
        <p:spPr/>
        <p:txBody>
          <a:bodyPr/>
          <a:lstStyle/>
          <a:p>
            <a:r>
              <a:rPr lang="en-CA" dirty="0"/>
              <a:t>Chromosome Mutations</a:t>
            </a:r>
          </a:p>
          <a:p>
            <a:pPr lvl="1"/>
            <a:r>
              <a:rPr lang="en-CA" dirty="0"/>
              <a:t>Deletions, Insertions, Translocations, Non-disjunctions, Duplications</a:t>
            </a:r>
          </a:p>
          <a:p>
            <a:r>
              <a:rPr lang="en-CA" dirty="0"/>
              <a:t>Gene Mutations</a:t>
            </a:r>
          </a:p>
          <a:p>
            <a:pPr lvl="1"/>
            <a:r>
              <a:rPr lang="en-CA" dirty="0"/>
              <a:t>Point Mutation: Silent, Missense, Nonsense</a:t>
            </a:r>
          </a:p>
          <a:p>
            <a:pPr lvl="1"/>
            <a:r>
              <a:rPr lang="en-CA" dirty="0"/>
              <a:t>Frameshift Mutations: Deletions, Insertions</a:t>
            </a:r>
          </a:p>
        </p:txBody>
      </p:sp>
      <p:sp>
        <p:nvSpPr>
          <p:cNvPr id="4" name="Slide Number Placeholder 3">
            <a:extLst>
              <a:ext uri="{FF2B5EF4-FFF2-40B4-BE49-F238E27FC236}">
                <a16:creationId xmlns:a16="http://schemas.microsoft.com/office/drawing/2014/main" id="{966BCF7B-2372-40FE-802A-F22944F679A4}"/>
              </a:ext>
            </a:extLst>
          </p:cNvPr>
          <p:cNvSpPr>
            <a:spLocks noGrp="1"/>
          </p:cNvSpPr>
          <p:nvPr>
            <p:ph type="sldNum" sz="quarter" idx="12"/>
          </p:nvPr>
        </p:nvSpPr>
        <p:spPr/>
        <p:txBody>
          <a:bodyPr/>
          <a:lstStyle/>
          <a:p>
            <a:fld id="{9CD8D479-8942-46E8-A226-A4E01F7A105C}" type="slidenum">
              <a:rPr lang="en-CA" smtClean="0"/>
              <a:t>75</a:t>
            </a:fld>
            <a:endParaRPr lang="en-CA"/>
          </a:p>
        </p:txBody>
      </p:sp>
      <p:sp>
        <p:nvSpPr>
          <p:cNvPr id="5" name="Date Placeholder 4">
            <a:extLst>
              <a:ext uri="{FF2B5EF4-FFF2-40B4-BE49-F238E27FC236}">
                <a16:creationId xmlns:a16="http://schemas.microsoft.com/office/drawing/2014/main" id="{2FA7A4E1-8036-DEEF-9F57-118BB1C087C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71663EBC-6715-9911-94A5-062CD5EDD6DF}"/>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94631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7C227-957E-1627-B954-DF5B4AFAC0C4}"/>
              </a:ext>
            </a:extLst>
          </p:cNvPr>
          <p:cNvSpPr>
            <a:spLocks noGrp="1"/>
          </p:cNvSpPr>
          <p:nvPr>
            <p:ph type="title"/>
          </p:nvPr>
        </p:nvSpPr>
        <p:spPr/>
        <p:txBody>
          <a:bodyPr/>
          <a:lstStyle/>
          <a:p>
            <a:r>
              <a:rPr lang="en-CA" dirty="0"/>
              <a:t>Mutations Further</a:t>
            </a:r>
          </a:p>
        </p:txBody>
      </p:sp>
      <p:sp>
        <p:nvSpPr>
          <p:cNvPr id="3" name="Content Placeholder 2">
            <a:extLst>
              <a:ext uri="{FF2B5EF4-FFF2-40B4-BE49-F238E27FC236}">
                <a16:creationId xmlns:a16="http://schemas.microsoft.com/office/drawing/2014/main" id="{3DEDE15F-905A-92DC-979C-898523511BBB}"/>
              </a:ext>
            </a:extLst>
          </p:cNvPr>
          <p:cNvSpPr>
            <a:spLocks noGrp="1"/>
          </p:cNvSpPr>
          <p:nvPr>
            <p:ph idx="1"/>
          </p:nvPr>
        </p:nvSpPr>
        <p:spPr/>
        <p:txBody>
          <a:bodyPr/>
          <a:lstStyle/>
          <a:p>
            <a:r>
              <a:rPr lang="en-CA" dirty="0"/>
              <a:t>Cannot be </a:t>
            </a:r>
            <a:r>
              <a:rPr lang="en-CA" dirty="0">
                <a:solidFill>
                  <a:srgbClr val="FF0000"/>
                </a:solidFill>
              </a:rPr>
              <a:t>cured</a:t>
            </a:r>
            <a:r>
              <a:rPr lang="en-CA" dirty="0"/>
              <a:t>- Only Treated (Examples: Cancer and Sickle Cell)</a:t>
            </a:r>
          </a:p>
          <a:p>
            <a:pPr marL="0" indent="0">
              <a:buNone/>
            </a:pPr>
            <a:endParaRPr lang="en-CA" dirty="0"/>
          </a:p>
          <a:p>
            <a:r>
              <a:rPr lang="en-CA" dirty="0">
                <a:solidFill>
                  <a:srgbClr val="FF0000"/>
                </a:solidFill>
              </a:rPr>
              <a:t>Adaptations</a:t>
            </a:r>
            <a:r>
              <a:rPr lang="en-CA" dirty="0"/>
              <a:t> can stem from mutations but are favorable for species and help them survive and reproduce. </a:t>
            </a:r>
          </a:p>
        </p:txBody>
      </p:sp>
      <p:sp>
        <p:nvSpPr>
          <p:cNvPr id="4" name="Slide Number Placeholder 3">
            <a:extLst>
              <a:ext uri="{FF2B5EF4-FFF2-40B4-BE49-F238E27FC236}">
                <a16:creationId xmlns:a16="http://schemas.microsoft.com/office/drawing/2014/main" id="{61B0FB85-7B5D-E276-FEFA-6E0C84B9F4D9}"/>
              </a:ext>
            </a:extLst>
          </p:cNvPr>
          <p:cNvSpPr>
            <a:spLocks noGrp="1"/>
          </p:cNvSpPr>
          <p:nvPr>
            <p:ph type="sldNum" sz="quarter" idx="12"/>
          </p:nvPr>
        </p:nvSpPr>
        <p:spPr/>
        <p:txBody>
          <a:bodyPr/>
          <a:lstStyle/>
          <a:p>
            <a:fld id="{9CD8D479-8942-46E8-A226-A4E01F7A105C}" type="slidenum">
              <a:rPr lang="en-CA" smtClean="0"/>
              <a:t>76</a:t>
            </a:fld>
            <a:endParaRPr lang="en-CA"/>
          </a:p>
        </p:txBody>
      </p:sp>
      <p:sp>
        <p:nvSpPr>
          <p:cNvPr id="5" name="Date Placeholder 4">
            <a:extLst>
              <a:ext uri="{FF2B5EF4-FFF2-40B4-BE49-F238E27FC236}">
                <a16:creationId xmlns:a16="http://schemas.microsoft.com/office/drawing/2014/main" id="{1216C39E-C865-A4FD-B7C2-CD4D4BAAB59D}"/>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E51B687F-77AD-9DC1-A3F1-72A7B8DFA91C}"/>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63251A34-2CD4-E4C5-3645-9A352204EC55}"/>
              </a:ext>
            </a:extLst>
          </p:cNvPr>
          <p:cNvPicPr>
            <a:picLocks noChangeAspect="1"/>
          </p:cNvPicPr>
          <p:nvPr/>
        </p:nvPicPr>
        <p:blipFill>
          <a:blip r:embed="rId3"/>
          <a:stretch>
            <a:fillRect/>
          </a:stretch>
        </p:blipFill>
        <p:spPr>
          <a:xfrm>
            <a:off x="3393440" y="3153591"/>
            <a:ext cx="6694714" cy="3124200"/>
          </a:xfrm>
          <a:prstGeom prst="rect">
            <a:avLst/>
          </a:prstGeom>
        </p:spPr>
      </p:pic>
    </p:spTree>
    <p:extLst>
      <p:ext uri="{BB962C8B-B14F-4D97-AF65-F5344CB8AC3E}">
        <p14:creationId xmlns:p14="http://schemas.microsoft.com/office/powerpoint/2010/main" val="97989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AF83-4D18-D62F-539D-30844E8D50F9}"/>
              </a:ext>
            </a:extLst>
          </p:cNvPr>
          <p:cNvSpPr>
            <a:spLocks noGrp="1"/>
          </p:cNvSpPr>
          <p:nvPr>
            <p:ph type="title"/>
          </p:nvPr>
        </p:nvSpPr>
        <p:spPr/>
        <p:txBody>
          <a:bodyPr/>
          <a:lstStyle/>
          <a:p>
            <a:r>
              <a:rPr lang="en-CA" dirty="0"/>
              <a:t>Video</a:t>
            </a:r>
          </a:p>
        </p:txBody>
      </p:sp>
      <p:sp>
        <p:nvSpPr>
          <p:cNvPr id="3" name="Content Placeholder 2">
            <a:extLst>
              <a:ext uri="{FF2B5EF4-FFF2-40B4-BE49-F238E27FC236}">
                <a16:creationId xmlns:a16="http://schemas.microsoft.com/office/drawing/2014/main" id="{AE654CD6-31F4-03A7-E068-EF2151CB0AC3}"/>
              </a:ext>
            </a:extLst>
          </p:cNvPr>
          <p:cNvSpPr>
            <a:spLocks noGrp="1"/>
          </p:cNvSpPr>
          <p:nvPr>
            <p:ph idx="1"/>
          </p:nvPr>
        </p:nvSpPr>
        <p:spPr/>
        <p:txBody>
          <a:bodyPr/>
          <a:lstStyle/>
          <a:p>
            <a:r>
              <a:rPr lang="en-CA" dirty="0"/>
              <a:t>https://www.youtube.com/watch?v=lzhp5NuXo-k</a:t>
            </a:r>
          </a:p>
        </p:txBody>
      </p:sp>
      <p:sp>
        <p:nvSpPr>
          <p:cNvPr id="4" name="Slide Number Placeholder 3">
            <a:extLst>
              <a:ext uri="{FF2B5EF4-FFF2-40B4-BE49-F238E27FC236}">
                <a16:creationId xmlns:a16="http://schemas.microsoft.com/office/drawing/2014/main" id="{DAE2B4FD-7D5E-F8E7-E346-0B97DAC0CB03}"/>
              </a:ext>
            </a:extLst>
          </p:cNvPr>
          <p:cNvSpPr>
            <a:spLocks noGrp="1"/>
          </p:cNvSpPr>
          <p:nvPr>
            <p:ph type="sldNum" sz="quarter" idx="12"/>
          </p:nvPr>
        </p:nvSpPr>
        <p:spPr/>
        <p:txBody>
          <a:bodyPr/>
          <a:lstStyle/>
          <a:p>
            <a:fld id="{9CD8D479-8942-46E8-A226-A4E01F7A105C}" type="slidenum">
              <a:rPr lang="en-CA" smtClean="0"/>
              <a:t>77</a:t>
            </a:fld>
            <a:endParaRPr lang="en-CA"/>
          </a:p>
        </p:txBody>
      </p:sp>
      <p:sp>
        <p:nvSpPr>
          <p:cNvPr id="5" name="Date Placeholder 4">
            <a:extLst>
              <a:ext uri="{FF2B5EF4-FFF2-40B4-BE49-F238E27FC236}">
                <a16:creationId xmlns:a16="http://schemas.microsoft.com/office/drawing/2014/main" id="{815AF01A-71C5-CCE7-F33C-D070AD7D3DF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1800B3FC-CEE4-144D-6094-AF5BAA4F568E}"/>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7770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5721-85FD-0DE9-E582-5A460E8FC6B2}"/>
              </a:ext>
            </a:extLst>
          </p:cNvPr>
          <p:cNvSpPr>
            <a:spLocks noGrp="1"/>
          </p:cNvSpPr>
          <p:nvPr>
            <p:ph type="ctrTitle"/>
          </p:nvPr>
        </p:nvSpPr>
        <p:spPr/>
        <p:txBody>
          <a:bodyPr/>
          <a:lstStyle/>
          <a:p>
            <a:r>
              <a:rPr lang="en-CA" dirty="0"/>
              <a:t>Sci-10 Natural Selection</a:t>
            </a:r>
          </a:p>
        </p:txBody>
      </p:sp>
      <p:sp>
        <p:nvSpPr>
          <p:cNvPr id="3" name="Subtitle 2">
            <a:extLst>
              <a:ext uri="{FF2B5EF4-FFF2-40B4-BE49-F238E27FC236}">
                <a16:creationId xmlns:a16="http://schemas.microsoft.com/office/drawing/2014/main" id="{F54F441C-98E1-6354-A068-2507347D09E1}"/>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83202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2C6B-5BAD-B194-CA60-FEB7D0B92BD3}"/>
              </a:ext>
            </a:extLst>
          </p:cNvPr>
          <p:cNvSpPr>
            <a:spLocks noGrp="1"/>
          </p:cNvSpPr>
          <p:nvPr>
            <p:ph type="title"/>
          </p:nvPr>
        </p:nvSpPr>
        <p:spPr/>
        <p:txBody>
          <a:bodyPr/>
          <a:lstStyle/>
          <a:p>
            <a:r>
              <a:rPr lang="en-CA" dirty="0"/>
              <a:t>Charles Darwin</a:t>
            </a:r>
          </a:p>
        </p:txBody>
      </p:sp>
      <p:pic>
        <p:nvPicPr>
          <p:cNvPr id="7" name="Content Placeholder 6">
            <a:extLst>
              <a:ext uri="{FF2B5EF4-FFF2-40B4-BE49-F238E27FC236}">
                <a16:creationId xmlns:a16="http://schemas.microsoft.com/office/drawing/2014/main" id="{67331A4B-CBB7-2518-A564-8A89BD70212E}"/>
              </a:ext>
            </a:extLst>
          </p:cNvPr>
          <p:cNvPicPr>
            <a:picLocks noGrp="1" noChangeAspect="1"/>
          </p:cNvPicPr>
          <p:nvPr>
            <p:ph idx="1"/>
          </p:nvPr>
        </p:nvPicPr>
        <p:blipFill>
          <a:blip r:embed="rId3"/>
          <a:stretch>
            <a:fillRect/>
          </a:stretch>
        </p:blipFill>
        <p:spPr>
          <a:xfrm>
            <a:off x="4709436" y="2136514"/>
            <a:ext cx="7000356" cy="3292116"/>
          </a:xfrm>
          <a:prstGeom prst="rect">
            <a:avLst/>
          </a:prstGeom>
        </p:spPr>
      </p:pic>
      <p:sp>
        <p:nvSpPr>
          <p:cNvPr id="4" name="Slide Number Placeholder 3">
            <a:extLst>
              <a:ext uri="{FF2B5EF4-FFF2-40B4-BE49-F238E27FC236}">
                <a16:creationId xmlns:a16="http://schemas.microsoft.com/office/drawing/2014/main" id="{E1002877-7E21-5FC3-C87C-3578539C9307}"/>
              </a:ext>
            </a:extLst>
          </p:cNvPr>
          <p:cNvSpPr>
            <a:spLocks noGrp="1"/>
          </p:cNvSpPr>
          <p:nvPr>
            <p:ph type="sldNum" sz="quarter" idx="12"/>
          </p:nvPr>
        </p:nvSpPr>
        <p:spPr/>
        <p:txBody>
          <a:bodyPr/>
          <a:lstStyle/>
          <a:p>
            <a:fld id="{9CD8D479-8942-46E8-A226-A4E01F7A105C}" type="slidenum">
              <a:rPr lang="en-CA" smtClean="0"/>
              <a:t>79</a:t>
            </a:fld>
            <a:endParaRPr lang="en-CA"/>
          </a:p>
        </p:txBody>
      </p:sp>
      <p:sp>
        <p:nvSpPr>
          <p:cNvPr id="5" name="Date Placeholder 4">
            <a:extLst>
              <a:ext uri="{FF2B5EF4-FFF2-40B4-BE49-F238E27FC236}">
                <a16:creationId xmlns:a16="http://schemas.microsoft.com/office/drawing/2014/main" id="{ACD41CB8-7FEA-1FA8-7DF1-9BF7FDD4D23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B9654C1-118E-4F17-1FF0-D9CE08D2A369}"/>
              </a:ext>
            </a:extLst>
          </p:cNvPr>
          <p:cNvSpPr>
            <a:spLocks noGrp="1"/>
          </p:cNvSpPr>
          <p:nvPr>
            <p:ph type="ftr" sz="quarter" idx="11"/>
          </p:nvPr>
        </p:nvSpPr>
        <p:spPr/>
        <p:txBody>
          <a:bodyPr/>
          <a:lstStyle/>
          <a:p>
            <a:r>
              <a:rPr lang="en-US"/>
              <a:t>Add a footer</a:t>
            </a:r>
            <a:endParaRPr lang="en-US" dirty="0"/>
          </a:p>
        </p:txBody>
      </p:sp>
      <p:pic>
        <p:nvPicPr>
          <p:cNvPr id="8" name="Picture 7">
            <a:extLst>
              <a:ext uri="{FF2B5EF4-FFF2-40B4-BE49-F238E27FC236}">
                <a16:creationId xmlns:a16="http://schemas.microsoft.com/office/drawing/2014/main" id="{574DB858-0A0D-6405-1E1B-655914BCD6EA}"/>
              </a:ext>
            </a:extLst>
          </p:cNvPr>
          <p:cNvPicPr>
            <a:picLocks noChangeAspect="1"/>
          </p:cNvPicPr>
          <p:nvPr/>
        </p:nvPicPr>
        <p:blipFill>
          <a:blip r:embed="rId4"/>
          <a:stretch>
            <a:fillRect/>
          </a:stretch>
        </p:blipFill>
        <p:spPr>
          <a:xfrm>
            <a:off x="1191951" y="1862165"/>
            <a:ext cx="3060457" cy="3840813"/>
          </a:xfrm>
          <a:prstGeom prst="rect">
            <a:avLst/>
          </a:prstGeom>
        </p:spPr>
      </p:pic>
      <p:sp>
        <p:nvSpPr>
          <p:cNvPr id="3" name="TextBox 2">
            <a:extLst>
              <a:ext uri="{FF2B5EF4-FFF2-40B4-BE49-F238E27FC236}">
                <a16:creationId xmlns:a16="http://schemas.microsoft.com/office/drawing/2014/main" id="{449A397D-1E7B-AD56-5C56-C14B74BA61A4}"/>
              </a:ext>
            </a:extLst>
          </p:cNvPr>
          <p:cNvSpPr txBox="1"/>
          <p:nvPr/>
        </p:nvSpPr>
        <p:spPr>
          <a:xfrm>
            <a:off x="5681709" y="5584054"/>
            <a:ext cx="4589755" cy="923330"/>
          </a:xfrm>
          <a:prstGeom prst="rect">
            <a:avLst/>
          </a:prstGeom>
          <a:noFill/>
        </p:spPr>
        <p:txBody>
          <a:bodyPr wrap="square" rtlCol="0">
            <a:spAutoFit/>
          </a:bodyPr>
          <a:lstStyle/>
          <a:p>
            <a:r>
              <a:rPr lang="en-CA" dirty="0"/>
              <a:t>Video: </a:t>
            </a:r>
            <a:r>
              <a:rPr lang="en-CA" dirty="0">
                <a:hlinkClick r:id="rId5"/>
              </a:rPr>
              <a:t>https://www.youtube.com/watch?v=JOk_0mUT_JU</a:t>
            </a:r>
            <a:r>
              <a:rPr lang="en-CA" dirty="0"/>
              <a:t> (5 mins)</a:t>
            </a:r>
          </a:p>
        </p:txBody>
      </p:sp>
    </p:spTree>
    <p:extLst>
      <p:ext uri="{BB962C8B-B14F-4D97-AF65-F5344CB8AC3E}">
        <p14:creationId xmlns:p14="http://schemas.microsoft.com/office/powerpoint/2010/main" val="4961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Sex-Linked Mean?</a:t>
            </a:r>
          </a:p>
        </p:txBody>
      </p:sp>
      <p:sp>
        <p:nvSpPr>
          <p:cNvPr id="4" name="Slide Number Placeholder 3"/>
          <p:cNvSpPr>
            <a:spLocks noGrp="1"/>
          </p:cNvSpPr>
          <p:nvPr>
            <p:ph type="sldNum" sz="quarter" idx="12"/>
          </p:nvPr>
        </p:nvSpPr>
        <p:spPr/>
        <p:txBody>
          <a:bodyPr/>
          <a:lstStyle/>
          <a:p>
            <a:fld id="{9CD8D479-8942-46E8-A226-A4E01F7A105C}" type="slidenum">
              <a:rPr lang="en-US" smtClean="0"/>
              <a:t>8</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B99FC86A-4AA2-C0A0-9740-241F6ABFD76E}"/>
              </a:ext>
            </a:extLst>
          </p:cNvPr>
          <p:cNvSpPr txBox="1"/>
          <p:nvPr/>
        </p:nvSpPr>
        <p:spPr>
          <a:xfrm>
            <a:off x="1846553" y="1859340"/>
            <a:ext cx="7714695" cy="1569660"/>
          </a:xfrm>
          <a:prstGeom prst="rect">
            <a:avLst/>
          </a:prstGeom>
          <a:solidFill>
            <a:schemeClr val="accent1"/>
          </a:solidFill>
          <a:ln>
            <a:solidFill>
              <a:schemeClr val="accent1"/>
            </a:solidFill>
          </a:ln>
        </p:spPr>
        <p:txBody>
          <a:bodyPr wrap="square" rtlCol="0">
            <a:spAutoFit/>
          </a:bodyPr>
          <a:lstStyle/>
          <a:p>
            <a:r>
              <a:rPr lang="en-CA" sz="3200" dirty="0">
                <a:solidFill>
                  <a:schemeClr val="bg1"/>
                </a:solidFill>
              </a:rPr>
              <a:t>A </a:t>
            </a:r>
            <a:r>
              <a:rPr lang="en-CA" sz="3200" dirty="0">
                <a:solidFill>
                  <a:srgbClr val="FF0000"/>
                </a:solidFill>
              </a:rPr>
              <a:t>sex-linked</a:t>
            </a:r>
            <a:r>
              <a:rPr lang="en-CA" sz="3200" dirty="0">
                <a:solidFill>
                  <a:schemeClr val="bg1"/>
                </a:solidFill>
              </a:rPr>
              <a:t> characteristics refer to traits that are influenced by genes carried on the </a:t>
            </a:r>
            <a:r>
              <a:rPr lang="en-CA" sz="3200" dirty="0">
                <a:solidFill>
                  <a:srgbClr val="FF0000"/>
                </a:solidFill>
              </a:rPr>
              <a:t>sex chromosomes</a:t>
            </a:r>
            <a:r>
              <a:rPr lang="en-CA" sz="3200" dirty="0">
                <a:solidFill>
                  <a:schemeClr val="bg1"/>
                </a:solidFill>
              </a:rPr>
              <a:t>.</a:t>
            </a:r>
          </a:p>
        </p:txBody>
      </p:sp>
    </p:spTree>
    <p:extLst>
      <p:ext uri="{BB962C8B-B14F-4D97-AF65-F5344CB8AC3E}">
        <p14:creationId xmlns:p14="http://schemas.microsoft.com/office/powerpoint/2010/main" val="350454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2110-FFBD-53B9-8D14-FA9713A546CB}"/>
              </a:ext>
            </a:extLst>
          </p:cNvPr>
          <p:cNvSpPr>
            <a:spLocks noGrp="1"/>
          </p:cNvSpPr>
          <p:nvPr>
            <p:ph type="title"/>
          </p:nvPr>
        </p:nvSpPr>
        <p:spPr/>
        <p:txBody>
          <a:bodyPr/>
          <a:lstStyle/>
          <a:p>
            <a:r>
              <a:rPr lang="en-CA" dirty="0"/>
              <a:t>Charles Darwin</a:t>
            </a:r>
          </a:p>
        </p:txBody>
      </p:sp>
      <p:sp>
        <p:nvSpPr>
          <p:cNvPr id="3" name="Content Placeholder 2">
            <a:extLst>
              <a:ext uri="{FF2B5EF4-FFF2-40B4-BE49-F238E27FC236}">
                <a16:creationId xmlns:a16="http://schemas.microsoft.com/office/drawing/2014/main" id="{3FE32806-1320-5EB4-1F61-984C919AB9FB}"/>
              </a:ext>
            </a:extLst>
          </p:cNvPr>
          <p:cNvSpPr>
            <a:spLocks noGrp="1"/>
          </p:cNvSpPr>
          <p:nvPr>
            <p:ph idx="1"/>
          </p:nvPr>
        </p:nvSpPr>
        <p:spPr>
          <a:xfrm>
            <a:off x="1410027" y="1566001"/>
            <a:ext cx="6315076" cy="4620682"/>
          </a:xfrm>
        </p:spPr>
        <p:txBody>
          <a:bodyPr/>
          <a:lstStyle/>
          <a:p>
            <a:r>
              <a:rPr lang="en-US" dirty="0"/>
              <a:t>Developing the Theory of </a:t>
            </a:r>
            <a:r>
              <a:rPr lang="en-US" dirty="0">
                <a:solidFill>
                  <a:srgbClr val="FF0000"/>
                </a:solidFill>
              </a:rPr>
              <a:t>Evolution</a:t>
            </a:r>
          </a:p>
          <a:p>
            <a:r>
              <a:rPr lang="en-US" dirty="0"/>
              <a:t>The Galápagos Islands</a:t>
            </a:r>
          </a:p>
          <a:p>
            <a:r>
              <a:rPr lang="en-US" dirty="0"/>
              <a:t>Darwin noticed that the different </a:t>
            </a:r>
            <a:r>
              <a:rPr lang="en-US" dirty="0">
                <a:solidFill>
                  <a:srgbClr val="FF0000"/>
                </a:solidFill>
              </a:rPr>
              <a:t>islands </a:t>
            </a:r>
            <a:r>
              <a:rPr lang="en-US" dirty="0"/>
              <a:t>all seemed to have their own, slightly different varieties of </a:t>
            </a:r>
            <a:r>
              <a:rPr lang="en-US" dirty="0">
                <a:solidFill>
                  <a:srgbClr val="FF0000"/>
                </a:solidFill>
              </a:rPr>
              <a:t>animals</a:t>
            </a:r>
            <a:r>
              <a:rPr lang="en-US" dirty="0"/>
              <a:t>. </a:t>
            </a:r>
          </a:p>
          <a:p>
            <a:r>
              <a:rPr lang="en-US" dirty="0"/>
              <a:t>Somewhat similar species that suited their particular </a:t>
            </a:r>
            <a:r>
              <a:rPr lang="en-US" dirty="0">
                <a:solidFill>
                  <a:srgbClr val="FF0000"/>
                </a:solidFill>
              </a:rPr>
              <a:t>environment.</a:t>
            </a:r>
          </a:p>
          <a:p>
            <a:endParaRPr lang="en-CA" dirty="0"/>
          </a:p>
        </p:txBody>
      </p:sp>
      <p:sp>
        <p:nvSpPr>
          <p:cNvPr id="4" name="Slide Number Placeholder 3">
            <a:extLst>
              <a:ext uri="{FF2B5EF4-FFF2-40B4-BE49-F238E27FC236}">
                <a16:creationId xmlns:a16="http://schemas.microsoft.com/office/drawing/2014/main" id="{5900A445-2E1F-A4D1-D2F1-71DBE7145AF6}"/>
              </a:ext>
            </a:extLst>
          </p:cNvPr>
          <p:cNvSpPr>
            <a:spLocks noGrp="1"/>
          </p:cNvSpPr>
          <p:nvPr>
            <p:ph type="sldNum" sz="quarter" idx="12"/>
          </p:nvPr>
        </p:nvSpPr>
        <p:spPr/>
        <p:txBody>
          <a:bodyPr/>
          <a:lstStyle/>
          <a:p>
            <a:fld id="{9CD8D479-8942-46E8-A226-A4E01F7A105C}" type="slidenum">
              <a:rPr lang="en-CA" smtClean="0"/>
              <a:t>80</a:t>
            </a:fld>
            <a:endParaRPr lang="en-CA"/>
          </a:p>
        </p:txBody>
      </p:sp>
      <p:sp>
        <p:nvSpPr>
          <p:cNvPr id="5" name="Date Placeholder 4">
            <a:extLst>
              <a:ext uri="{FF2B5EF4-FFF2-40B4-BE49-F238E27FC236}">
                <a16:creationId xmlns:a16="http://schemas.microsoft.com/office/drawing/2014/main" id="{53065DBA-DACD-83DC-C800-02D9C58586A5}"/>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A5B44F9D-6B3A-5239-4C4E-F334A79E440A}"/>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883AEE5F-B29F-D253-F6B8-A1CE996A2D26}"/>
              </a:ext>
            </a:extLst>
          </p:cNvPr>
          <p:cNvPicPr>
            <a:picLocks noChangeAspect="1"/>
          </p:cNvPicPr>
          <p:nvPr/>
        </p:nvPicPr>
        <p:blipFill>
          <a:blip r:embed="rId3"/>
          <a:stretch>
            <a:fillRect/>
          </a:stretch>
        </p:blipFill>
        <p:spPr>
          <a:xfrm>
            <a:off x="7225056" y="1459653"/>
            <a:ext cx="4048095" cy="3572566"/>
          </a:xfrm>
          <a:prstGeom prst="rect">
            <a:avLst/>
          </a:prstGeom>
        </p:spPr>
      </p:pic>
    </p:spTree>
    <p:extLst>
      <p:ext uri="{BB962C8B-B14F-4D97-AF65-F5344CB8AC3E}">
        <p14:creationId xmlns:p14="http://schemas.microsoft.com/office/powerpoint/2010/main" val="273914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C20C-155B-DC15-976E-1B0AAE30B4A8}"/>
              </a:ext>
            </a:extLst>
          </p:cNvPr>
          <p:cNvSpPr>
            <a:spLocks noGrp="1"/>
          </p:cNvSpPr>
          <p:nvPr>
            <p:ph type="title"/>
          </p:nvPr>
        </p:nvSpPr>
        <p:spPr/>
        <p:txBody>
          <a:bodyPr/>
          <a:lstStyle/>
          <a:p>
            <a:r>
              <a:rPr lang="en-CA" dirty="0"/>
              <a:t>Introduction</a:t>
            </a:r>
          </a:p>
        </p:txBody>
      </p:sp>
      <p:sp>
        <p:nvSpPr>
          <p:cNvPr id="3" name="Content Placeholder 2">
            <a:extLst>
              <a:ext uri="{FF2B5EF4-FFF2-40B4-BE49-F238E27FC236}">
                <a16:creationId xmlns:a16="http://schemas.microsoft.com/office/drawing/2014/main" id="{402E01A4-E38E-2AFC-8432-5145ACC68476}"/>
              </a:ext>
            </a:extLst>
          </p:cNvPr>
          <p:cNvSpPr>
            <a:spLocks noGrp="1"/>
          </p:cNvSpPr>
          <p:nvPr>
            <p:ph idx="1"/>
          </p:nvPr>
        </p:nvSpPr>
        <p:spPr/>
        <p:txBody>
          <a:bodyPr/>
          <a:lstStyle/>
          <a:p>
            <a:r>
              <a:rPr lang="en-US" sz="2800" dirty="0">
                <a:solidFill>
                  <a:srgbClr val="FF0000"/>
                </a:solidFill>
              </a:rPr>
              <a:t>Evolution</a:t>
            </a:r>
            <a:r>
              <a:rPr lang="en-US" sz="2800" dirty="0"/>
              <a:t> – includes all of the changes in the characteristics and diversity of life that occur throughout time.</a:t>
            </a:r>
          </a:p>
          <a:p>
            <a:r>
              <a:rPr lang="en-US" sz="2800" dirty="0"/>
              <a:t>Evolution can occur on both large and small scales.</a:t>
            </a:r>
          </a:p>
          <a:p>
            <a:pPr lvl="1"/>
            <a:r>
              <a:rPr lang="en-US" sz="2400" dirty="0">
                <a:solidFill>
                  <a:srgbClr val="FF0000"/>
                </a:solidFill>
              </a:rPr>
              <a:t>Microevolution</a:t>
            </a:r>
          </a:p>
          <a:p>
            <a:pPr lvl="1"/>
            <a:r>
              <a:rPr lang="en-US" sz="2400" dirty="0">
                <a:solidFill>
                  <a:srgbClr val="FF0000"/>
                </a:solidFill>
              </a:rPr>
              <a:t>Macroevolution</a:t>
            </a:r>
          </a:p>
          <a:p>
            <a:endParaRPr lang="en-CA" dirty="0"/>
          </a:p>
        </p:txBody>
      </p:sp>
      <p:sp>
        <p:nvSpPr>
          <p:cNvPr id="4" name="Slide Number Placeholder 3">
            <a:extLst>
              <a:ext uri="{FF2B5EF4-FFF2-40B4-BE49-F238E27FC236}">
                <a16:creationId xmlns:a16="http://schemas.microsoft.com/office/drawing/2014/main" id="{69D47AE9-5D85-7216-D9E1-ADA369F3ADCE}"/>
              </a:ext>
            </a:extLst>
          </p:cNvPr>
          <p:cNvSpPr>
            <a:spLocks noGrp="1"/>
          </p:cNvSpPr>
          <p:nvPr>
            <p:ph type="sldNum" sz="quarter" idx="12"/>
          </p:nvPr>
        </p:nvSpPr>
        <p:spPr/>
        <p:txBody>
          <a:bodyPr/>
          <a:lstStyle/>
          <a:p>
            <a:fld id="{9CD8D479-8942-46E8-A226-A4E01F7A105C}" type="slidenum">
              <a:rPr lang="en-CA" smtClean="0"/>
              <a:t>81</a:t>
            </a:fld>
            <a:endParaRPr lang="en-CA"/>
          </a:p>
        </p:txBody>
      </p:sp>
      <p:sp>
        <p:nvSpPr>
          <p:cNvPr id="5" name="Date Placeholder 4">
            <a:extLst>
              <a:ext uri="{FF2B5EF4-FFF2-40B4-BE49-F238E27FC236}">
                <a16:creationId xmlns:a16="http://schemas.microsoft.com/office/drawing/2014/main" id="{EDB516DC-7CA3-BC19-B4D7-6075A7A1FC90}"/>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F547038C-E6BD-BE82-A9CB-D0AB70F7E50B}"/>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2B6448EA-00B0-4153-858C-02FC4497C6FD}"/>
              </a:ext>
            </a:extLst>
          </p:cNvPr>
          <p:cNvPicPr>
            <a:picLocks noChangeAspect="1"/>
          </p:cNvPicPr>
          <p:nvPr/>
        </p:nvPicPr>
        <p:blipFill>
          <a:blip r:embed="rId3"/>
          <a:stretch>
            <a:fillRect/>
          </a:stretch>
        </p:blipFill>
        <p:spPr>
          <a:xfrm>
            <a:off x="4390676" y="3030405"/>
            <a:ext cx="5667724" cy="3262626"/>
          </a:xfrm>
          <a:prstGeom prst="rect">
            <a:avLst/>
          </a:prstGeom>
        </p:spPr>
      </p:pic>
    </p:spTree>
    <p:extLst>
      <p:ext uri="{BB962C8B-B14F-4D97-AF65-F5344CB8AC3E}">
        <p14:creationId xmlns:p14="http://schemas.microsoft.com/office/powerpoint/2010/main" val="122920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89A4-8B97-6DAB-3DC0-6FD3B176B842}"/>
              </a:ext>
            </a:extLst>
          </p:cNvPr>
          <p:cNvSpPr>
            <a:spLocks noGrp="1"/>
          </p:cNvSpPr>
          <p:nvPr>
            <p:ph type="title"/>
          </p:nvPr>
        </p:nvSpPr>
        <p:spPr/>
        <p:txBody>
          <a:bodyPr/>
          <a:lstStyle/>
          <a:p>
            <a:r>
              <a:rPr lang="en-US" dirty="0"/>
              <a:t>Origin of Species:  Darwin’s Book</a:t>
            </a:r>
            <a:endParaRPr lang="en-CA" dirty="0"/>
          </a:p>
        </p:txBody>
      </p:sp>
      <p:sp>
        <p:nvSpPr>
          <p:cNvPr id="3" name="Content Placeholder 2">
            <a:extLst>
              <a:ext uri="{FF2B5EF4-FFF2-40B4-BE49-F238E27FC236}">
                <a16:creationId xmlns:a16="http://schemas.microsoft.com/office/drawing/2014/main" id="{F05B2A18-47CA-899B-44B1-B840F96B73A1}"/>
              </a:ext>
            </a:extLst>
          </p:cNvPr>
          <p:cNvSpPr>
            <a:spLocks noGrp="1"/>
          </p:cNvSpPr>
          <p:nvPr>
            <p:ph idx="1"/>
          </p:nvPr>
        </p:nvSpPr>
        <p:spPr/>
        <p:txBody>
          <a:bodyPr/>
          <a:lstStyle/>
          <a:p>
            <a:r>
              <a:rPr lang="en-US" dirty="0"/>
              <a:t>In 1859 On the Origin of Species presented evidence and proposed a mechanism for evolution that he called natural selection.</a:t>
            </a:r>
          </a:p>
          <a:p>
            <a:endParaRPr lang="en-CA" dirty="0"/>
          </a:p>
        </p:txBody>
      </p:sp>
      <p:sp>
        <p:nvSpPr>
          <p:cNvPr id="4" name="Slide Number Placeholder 3">
            <a:extLst>
              <a:ext uri="{FF2B5EF4-FFF2-40B4-BE49-F238E27FC236}">
                <a16:creationId xmlns:a16="http://schemas.microsoft.com/office/drawing/2014/main" id="{279B7268-5668-B873-E86A-D37013DCD59F}"/>
              </a:ext>
            </a:extLst>
          </p:cNvPr>
          <p:cNvSpPr>
            <a:spLocks noGrp="1"/>
          </p:cNvSpPr>
          <p:nvPr>
            <p:ph type="sldNum" sz="quarter" idx="12"/>
          </p:nvPr>
        </p:nvSpPr>
        <p:spPr/>
        <p:txBody>
          <a:bodyPr/>
          <a:lstStyle/>
          <a:p>
            <a:fld id="{9CD8D479-8942-46E8-A226-A4E01F7A105C}" type="slidenum">
              <a:rPr lang="en-CA" smtClean="0"/>
              <a:t>82</a:t>
            </a:fld>
            <a:endParaRPr lang="en-CA"/>
          </a:p>
        </p:txBody>
      </p:sp>
      <p:sp>
        <p:nvSpPr>
          <p:cNvPr id="5" name="Date Placeholder 4">
            <a:extLst>
              <a:ext uri="{FF2B5EF4-FFF2-40B4-BE49-F238E27FC236}">
                <a16:creationId xmlns:a16="http://schemas.microsoft.com/office/drawing/2014/main" id="{B60BF118-3857-F388-C8F4-253CFB6F2083}"/>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71AC4E04-97B9-D0FE-BC1C-F4A5BEF89883}"/>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59C8F4D0-3115-89F4-1607-A5B986EA5481}"/>
              </a:ext>
            </a:extLst>
          </p:cNvPr>
          <p:cNvPicPr>
            <a:picLocks noChangeAspect="1"/>
          </p:cNvPicPr>
          <p:nvPr/>
        </p:nvPicPr>
        <p:blipFill>
          <a:blip r:embed="rId3"/>
          <a:stretch>
            <a:fillRect/>
          </a:stretch>
        </p:blipFill>
        <p:spPr>
          <a:xfrm>
            <a:off x="3427542" y="2761940"/>
            <a:ext cx="5336916" cy="3191383"/>
          </a:xfrm>
          <a:prstGeom prst="rect">
            <a:avLst/>
          </a:prstGeom>
        </p:spPr>
      </p:pic>
    </p:spTree>
    <p:extLst>
      <p:ext uri="{BB962C8B-B14F-4D97-AF65-F5344CB8AC3E}">
        <p14:creationId xmlns:p14="http://schemas.microsoft.com/office/powerpoint/2010/main" val="370579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B571-BF39-24D5-A3A5-C3D5B335E663}"/>
              </a:ext>
            </a:extLst>
          </p:cNvPr>
          <p:cNvSpPr>
            <a:spLocks noGrp="1"/>
          </p:cNvSpPr>
          <p:nvPr>
            <p:ph type="title"/>
          </p:nvPr>
        </p:nvSpPr>
        <p:spPr/>
        <p:txBody>
          <a:bodyPr/>
          <a:lstStyle/>
          <a:p>
            <a:r>
              <a:rPr lang="en-CA" dirty="0"/>
              <a:t>Natural Selection</a:t>
            </a:r>
          </a:p>
        </p:txBody>
      </p:sp>
      <p:sp>
        <p:nvSpPr>
          <p:cNvPr id="3" name="Content Placeholder 2">
            <a:extLst>
              <a:ext uri="{FF2B5EF4-FFF2-40B4-BE49-F238E27FC236}">
                <a16:creationId xmlns:a16="http://schemas.microsoft.com/office/drawing/2014/main" id="{6BFDF73D-7F44-7500-A096-8B9AEFC888E5}"/>
              </a:ext>
            </a:extLst>
          </p:cNvPr>
          <p:cNvSpPr>
            <a:spLocks noGrp="1"/>
          </p:cNvSpPr>
          <p:nvPr>
            <p:ph idx="1"/>
          </p:nvPr>
        </p:nvSpPr>
        <p:spPr>
          <a:xfrm>
            <a:off x="1410027" y="1566001"/>
            <a:ext cx="5160455" cy="4620682"/>
          </a:xfrm>
        </p:spPr>
        <p:txBody>
          <a:bodyPr/>
          <a:lstStyle/>
          <a:p>
            <a:r>
              <a:rPr lang="en-CA" dirty="0"/>
              <a:t>Survival of the fittest</a:t>
            </a:r>
          </a:p>
          <a:p>
            <a:r>
              <a:rPr lang="en-US" dirty="0"/>
              <a:t>Natural selection is a process of </a:t>
            </a:r>
            <a:r>
              <a:rPr lang="en-US" dirty="0">
                <a:solidFill>
                  <a:srgbClr val="FF0000"/>
                </a:solidFill>
              </a:rPr>
              <a:t>elimination</a:t>
            </a:r>
          </a:p>
          <a:p>
            <a:r>
              <a:rPr lang="en-US" dirty="0"/>
              <a:t>Organisms that have traits that are best </a:t>
            </a:r>
            <a:r>
              <a:rPr lang="en-US" dirty="0">
                <a:solidFill>
                  <a:srgbClr val="FF0000"/>
                </a:solidFill>
              </a:rPr>
              <a:t>adapted</a:t>
            </a:r>
            <a:r>
              <a:rPr lang="en-US" dirty="0"/>
              <a:t> for the current environment are the ones that survive to breed and pass on  their genes to the next generation, causing a change in the overall </a:t>
            </a:r>
            <a:r>
              <a:rPr lang="en-US" dirty="0">
                <a:solidFill>
                  <a:srgbClr val="FF0000"/>
                </a:solidFill>
              </a:rPr>
              <a:t>population.</a:t>
            </a:r>
          </a:p>
          <a:p>
            <a:endParaRPr lang="en-CA" dirty="0"/>
          </a:p>
          <a:p>
            <a:r>
              <a:rPr lang="en-CA" b="1" dirty="0">
                <a:solidFill>
                  <a:srgbClr val="FF0000"/>
                </a:solidFill>
              </a:rPr>
              <a:t>Biological fitness- </a:t>
            </a:r>
            <a:r>
              <a:rPr lang="en-CA" dirty="0"/>
              <a:t>The ability of an organism to survive and reproduce (pass on its genes)</a:t>
            </a:r>
          </a:p>
          <a:p>
            <a:endParaRPr lang="en-CA" dirty="0"/>
          </a:p>
        </p:txBody>
      </p:sp>
      <p:sp>
        <p:nvSpPr>
          <p:cNvPr id="4" name="Slide Number Placeholder 3">
            <a:extLst>
              <a:ext uri="{FF2B5EF4-FFF2-40B4-BE49-F238E27FC236}">
                <a16:creationId xmlns:a16="http://schemas.microsoft.com/office/drawing/2014/main" id="{43B00C3F-EA73-4234-22F3-3FA375CC218C}"/>
              </a:ext>
            </a:extLst>
          </p:cNvPr>
          <p:cNvSpPr>
            <a:spLocks noGrp="1"/>
          </p:cNvSpPr>
          <p:nvPr>
            <p:ph type="sldNum" sz="quarter" idx="12"/>
          </p:nvPr>
        </p:nvSpPr>
        <p:spPr/>
        <p:txBody>
          <a:bodyPr/>
          <a:lstStyle/>
          <a:p>
            <a:fld id="{9CD8D479-8942-46E8-A226-A4E01F7A105C}" type="slidenum">
              <a:rPr lang="en-CA" smtClean="0"/>
              <a:t>83</a:t>
            </a:fld>
            <a:endParaRPr lang="en-CA"/>
          </a:p>
        </p:txBody>
      </p:sp>
      <p:sp>
        <p:nvSpPr>
          <p:cNvPr id="5" name="Date Placeholder 4">
            <a:extLst>
              <a:ext uri="{FF2B5EF4-FFF2-40B4-BE49-F238E27FC236}">
                <a16:creationId xmlns:a16="http://schemas.microsoft.com/office/drawing/2014/main" id="{EAF4B781-3B86-C328-5B8B-93212046EF54}"/>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5F2D2F39-2508-4E86-53B7-E09F0D697D0F}"/>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3F84AE72-A7CC-8966-4A0E-E52D5EA23BC0}"/>
              </a:ext>
            </a:extLst>
          </p:cNvPr>
          <p:cNvPicPr>
            <a:picLocks noChangeAspect="1"/>
          </p:cNvPicPr>
          <p:nvPr/>
        </p:nvPicPr>
        <p:blipFill>
          <a:blip r:embed="rId3"/>
          <a:stretch>
            <a:fillRect/>
          </a:stretch>
        </p:blipFill>
        <p:spPr>
          <a:xfrm>
            <a:off x="6752129" y="2241223"/>
            <a:ext cx="4534897" cy="2539542"/>
          </a:xfrm>
          <a:prstGeom prst="rect">
            <a:avLst/>
          </a:prstGeom>
        </p:spPr>
      </p:pic>
    </p:spTree>
    <p:extLst>
      <p:ext uri="{BB962C8B-B14F-4D97-AF65-F5344CB8AC3E}">
        <p14:creationId xmlns:p14="http://schemas.microsoft.com/office/powerpoint/2010/main" val="372478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C532-B095-12F9-CF21-EAEE5041622B}"/>
              </a:ext>
            </a:extLst>
          </p:cNvPr>
          <p:cNvSpPr>
            <a:spLocks noGrp="1"/>
          </p:cNvSpPr>
          <p:nvPr>
            <p:ph type="title"/>
          </p:nvPr>
        </p:nvSpPr>
        <p:spPr/>
        <p:txBody>
          <a:bodyPr/>
          <a:lstStyle/>
          <a:p>
            <a:r>
              <a:rPr lang="en-US" dirty="0"/>
              <a:t>Natural Selection </a:t>
            </a:r>
            <a:endParaRPr lang="en-CA" dirty="0"/>
          </a:p>
        </p:txBody>
      </p:sp>
      <p:sp>
        <p:nvSpPr>
          <p:cNvPr id="3" name="Content Placeholder 2">
            <a:extLst>
              <a:ext uri="{FF2B5EF4-FFF2-40B4-BE49-F238E27FC236}">
                <a16:creationId xmlns:a16="http://schemas.microsoft.com/office/drawing/2014/main" id="{E1180E9D-9231-1D9A-661D-2641E8A20B61}"/>
              </a:ext>
            </a:extLst>
          </p:cNvPr>
          <p:cNvSpPr>
            <a:spLocks noGrp="1"/>
          </p:cNvSpPr>
          <p:nvPr>
            <p:ph idx="1"/>
          </p:nvPr>
        </p:nvSpPr>
        <p:spPr/>
        <p:txBody>
          <a:bodyPr/>
          <a:lstStyle/>
          <a:p>
            <a:r>
              <a:rPr lang="en-US" dirty="0"/>
              <a:t>Natural Selection requires three features:</a:t>
            </a:r>
          </a:p>
          <a:p>
            <a:pPr algn="l">
              <a:buFont typeface="Arial" panose="020B0604020202020204" pitchFamily="34" charset="0"/>
              <a:buChar char="•"/>
            </a:pPr>
            <a:r>
              <a:rPr lang="en-US" b="1" i="0" dirty="0">
                <a:solidFill>
                  <a:srgbClr val="FF0000"/>
                </a:solidFill>
                <a:effectLst/>
                <a:latin typeface="Source Sans Pro" panose="020B0503030403020204" pitchFamily="34" charset="0"/>
              </a:rPr>
              <a:t>Variation</a:t>
            </a:r>
            <a:r>
              <a:rPr lang="en-US" i="0" dirty="0">
                <a:solidFill>
                  <a:srgbClr val="FF0000"/>
                </a:solidFill>
                <a:effectLst/>
                <a:latin typeface="Source Sans Pro" panose="020B0503030403020204" pitchFamily="34" charset="0"/>
              </a:rPr>
              <a:t>: There is variation in a trait between and within populations.</a:t>
            </a:r>
          </a:p>
          <a:p>
            <a:pPr algn="l">
              <a:buFont typeface="Arial" panose="020B0604020202020204" pitchFamily="34" charset="0"/>
              <a:buChar char="•"/>
            </a:pPr>
            <a:r>
              <a:rPr lang="en-US" b="1" i="0" dirty="0">
                <a:solidFill>
                  <a:srgbClr val="FF0000"/>
                </a:solidFill>
                <a:effectLst/>
                <a:latin typeface="Source Sans Pro" panose="020B0503030403020204" pitchFamily="34" charset="0"/>
              </a:rPr>
              <a:t>Heredity</a:t>
            </a:r>
            <a:r>
              <a:rPr lang="en-US" i="0" dirty="0">
                <a:solidFill>
                  <a:srgbClr val="FF0000"/>
                </a:solidFill>
                <a:effectLst/>
                <a:latin typeface="Source Sans Pro" panose="020B0503030403020204" pitchFamily="34" charset="0"/>
              </a:rPr>
              <a:t>: The variation probably has a genetic basis.</a:t>
            </a:r>
          </a:p>
          <a:p>
            <a:pPr algn="l">
              <a:buFont typeface="Arial" panose="020B0604020202020204" pitchFamily="34" charset="0"/>
              <a:buChar char="•"/>
            </a:pPr>
            <a:r>
              <a:rPr lang="en-US" b="1" i="0" dirty="0">
                <a:solidFill>
                  <a:srgbClr val="FF0000"/>
                </a:solidFill>
                <a:effectLst/>
                <a:latin typeface="Source Sans Pro" panose="020B0503030403020204" pitchFamily="34" charset="0"/>
              </a:rPr>
              <a:t>Differential reproduction</a:t>
            </a:r>
            <a:r>
              <a:rPr lang="en-US" i="0" dirty="0">
                <a:solidFill>
                  <a:srgbClr val="FF0000"/>
                </a:solidFill>
                <a:effectLst/>
                <a:latin typeface="Source Sans Pro" panose="020B0503030403020204" pitchFamily="34" charset="0"/>
              </a:rPr>
              <a:t>: The variants of the trait have different probabilities of surviving to reproduction.</a:t>
            </a:r>
          </a:p>
          <a:p>
            <a:pPr lvl="1"/>
            <a:endParaRPr lang="en-CA" dirty="0"/>
          </a:p>
        </p:txBody>
      </p:sp>
      <p:sp>
        <p:nvSpPr>
          <p:cNvPr id="4" name="Slide Number Placeholder 3">
            <a:extLst>
              <a:ext uri="{FF2B5EF4-FFF2-40B4-BE49-F238E27FC236}">
                <a16:creationId xmlns:a16="http://schemas.microsoft.com/office/drawing/2014/main" id="{DEEE077B-0D02-916A-3880-E1F31549C0A3}"/>
              </a:ext>
            </a:extLst>
          </p:cNvPr>
          <p:cNvSpPr>
            <a:spLocks noGrp="1"/>
          </p:cNvSpPr>
          <p:nvPr>
            <p:ph type="sldNum" sz="quarter" idx="12"/>
          </p:nvPr>
        </p:nvSpPr>
        <p:spPr/>
        <p:txBody>
          <a:bodyPr/>
          <a:lstStyle/>
          <a:p>
            <a:fld id="{9CD8D479-8942-46E8-A226-A4E01F7A105C}" type="slidenum">
              <a:rPr lang="en-CA" smtClean="0"/>
              <a:t>84</a:t>
            </a:fld>
            <a:endParaRPr lang="en-CA"/>
          </a:p>
        </p:txBody>
      </p:sp>
      <p:sp>
        <p:nvSpPr>
          <p:cNvPr id="5" name="Date Placeholder 4">
            <a:extLst>
              <a:ext uri="{FF2B5EF4-FFF2-40B4-BE49-F238E27FC236}">
                <a16:creationId xmlns:a16="http://schemas.microsoft.com/office/drawing/2014/main" id="{25E8372D-90D5-5896-B780-7AE6B3A35518}"/>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28DA5510-6D5B-7E63-F231-E41EEC8C79EC}"/>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04F3F9D3-EC33-B8C6-D734-E05F51DF8EA2}"/>
              </a:ext>
            </a:extLst>
          </p:cNvPr>
          <p:cNvPicPr>
            <a:picLocks noChangeAspect="1"/>
          </p:cNvPicPr>
          <p:nvPr/>
        </p:nvPicPr>
        <p:blipFill>
          <a:blip r:embed="rId2"/>
          <a:stretch>
            <a:fillRect/>
          </a:stretch>
        </p:blipFill>
        <p:spPr>
          <a:xfrm>
            <a:off x="4052925" y="3654738"/>
            <a:ext cx="3584637" cy="2638293"/>
          </a:xfrm>
          <a:prstGeom prst="rect">
            <a:avLst/>
          </a:prstGeom>
        </p:spPr>
      </p:pic>
    </p:spTree>
    <p:extLst>
      <p:ext uri="{BB962C8B-B14F-4D97-AF65-F5344CB8AC3E}">
        <p14:creationId xmlns:p14="http://schemas.microsoft.com/office/powerpoint/2010/main" val="15126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A0DD-8A51-2FAB-BD0B-AACC8BCAB962}"/>
              </a:ext>
            </a:extLst>
          </p:cNvPr>
          <p:cNvSpPr>
            <a:spLocks noGrp="1"/>
          </p:cNvSpPr>
          <p:nvPr>
            <p:ph type="title"/>
          </p:nvPr>
        </p:nvSpPr>
        <p:spPr/>
        <p:txBody>
          <a:bodyPr/>
          <a:lstStyle/>
          <a:p>
            <a:endParaRPr lang="en-CA"/>
          </a:p>
        </p:txBody>
      </p:sp>
      <p:pic>
        <p:nvPicPr>
          <p:cNvPr id="7" name="Content Placeholder 6">
            <a:extLst>
              <a:ext uri="{FF2B5EF4-FFF2-40B4-BE49-F238E27FC236}">
                <a16:creationId xmlns:a16="http://schemas.microsoft.com/office/drawing/2014/main" id="{7561B28E-D2CD-EEEA-28B9-57C62F0B0639}"/>
              </a:ext>
            </a:extLst>
          </p:cNvPr>
          <p:cNvPicPr>
            <a:picLocks noGrp="1" noChangeAspect="1"/>
          </p:cNvPicPr>
          <p:nvPr>
            <p:ph idx="1"/>
          </p:nvPr>
        </p:nvPicPr>
        <p:blipFill>
          <a:blip r:embed="rId3"/>
          <a:stretch>
            <a:fillRect/>
          </a:stretch>
        </p:blipFill>
        <p:spPr>
          <a:xfrm>
            <a:off x="470050" y="402211"/>
            <a:ext cx="11251900" cy="5557154"/>
          </a:xfrm>
          <a:prstGeom prst="rect">
            <a:avLst/>
          </a:prstGeom>
        </p:spPr>
      </p:pic>
      <p:sp>
        <p:nvSpPr>
          <p:cNvPr id="4" name="Slide Number Placeholder 3">
            <a:extLst>
              <a:ext uri="{FF2B5EF4-FFF2-40B4-BE49-F238E27FC236}">
                <a16:creationId xmlns:a16="http://schemas.microsoft.com/office/drawing/2014/main" id="{5E6A9D2E-C497-5255-8500-183D188E1F35}"/>
              </a:ext>
            </a:extLst>
          </p:cNvPr>
          <p:cNvSpPr>
            <a:spLocks noGrp="1"/>
          </p:cNvSpPr>
          <p:nvPr>
            <p:ph type="sldNum" sz="quarter" idx="12"/>
          </p:nvPr>
        </p:nvSpPr>
        <p:spPr/>
        <p:txBody>
          <a:bodyPr/>
          <a:lstStyle/>
          <a:p>
            <a:fld id="{9CD8D479-8942-46E8-A226-A4E01F7A105C}" type="slidenum">
              <a:rPr lang="en-CA" smtClean="0"/>
              <a:t>85</a:t>
            </a:fld>
            <a:endParaRPr lang="en-CA"/>
          </a:p>
        </p:txBody>
      </p:sp>
      <p:sp>
        <p:nvSpPr>
          <p:cNvPr id="5" name="Date Placeholder 4">
            <a:extLst>
              <a:ext uri="{FF2B5EF4-FFF2-40B4-BE49-F238E27FC236}">
                <a16:creationId xmlns:a16="http://schemas.microsoft.com/office/drawing/2014/main" id="{D8381806-3EAE-3428-89B2-CCA5520A738C}"/>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BBA81D09-8C90-8718-E551-1BA0807FA906}"/>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13392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0964-6457-92B8-CAA8-8903077F679E}"/>
              </a:ext>
            </a:extLst>
          </p:cNvPr>
          <p:cNvSpPr>
            <a:spLocks noGrp="1"/>
          </p:cNvSpPr>
          <p:nvPr>
            <p:ph type="title"/>
          </p:nvPr>
        </p:nvSpPr>
        <p:spPr/>
        <p:txBody>
          <a:bodyPr/>
          <a:lstStyle/>
          <a:p>
            <a:endParaRPr lang="en-CA"/>
          </a:p>
        </p:txBody>
      </p:sp>
      <p:pic>
        <p:nvPicPr>
          <p:cNvPr id="7" name="Content Placeholder 6">
            <a:extLst>
              <a:ext uri="{FF2B5EF4-FFF2-40B4-BE49-F238E27FC236}">
                <a16:creationId xmlns:a16="http://schemas.microsoft.com/office/drawing/2014/main" id="{84A739E4-7F79-B803-B7B8-89C68689E574}"/>
              </a:ext>
            </a:extLst>
          </p:cNvPr>
          <p:cNvPicPr>
            <a:picLocks noGrp="1" noChangeAspect="1"/>
          </p:cNvPicPr>
          <p:nvPr>
            <p:ph idx="1"/>
          </p:nvPr>
        </p:nvPicPr>
        <p:blipFill>
          <a:blip r:embed="rId3"/>
          <a:stretch>
            <a:fillRect/>
          </a:stretch>
        </p:blipFill>
        <p:spPr>
          <a:xfrm>
            <a:off x="818667" y="239678"/>
            <a:ext cx="8577582" cy="6213322"/>
          </a:xfrm>
          <a:prstGeom prst="rect">
            <a:avLst/>
          </a:prstGeom>
        </p:spPr>
      </p:pic>
      <p:sp>
        <p:nvSpPr>
          <p:cNvPr id="4" name="Slide Number Placeholder 3">
            <a:extLst>
              <a:ext uri="{FF2B5EF4-FFF2-40B4-BE49-F238E27FC236}">
                <a16:creationId xmlns:a16="http://schemas.microsoft.com/office/drawing/2014/main" id="{B2FDAF78-E362-CFD5-019F-14876F321CA3}"/>
              </a:ext>
            </a:extLst>
          </p:cNvPr>
          <p:cNvSpPr>
            <a:spLocks noGrp="1"/>
          </p:cNvSpPr>
          <p:nvPr>
            <p:ph type="sldNum" sz="quarter" idx="12"/>
          </p:nvPr>
        </p:nvSpPr>
        <p:spPr/>
        <p:txBody>
          <a:bodyPr/>
          <a:lstStyle/>
          <a:p>
            <a:fld id="{9CD8D479-8942-46E8-A226-A4E01F7A105C}" type="slidenum">
              <a:rPr lang="en-CA" smtClean="0"/>
              <a:t>86</a:t>
            </a:fld>
            <a:endParaRPr lang="en-CA"/>
          </a:p>
        </p:txBody>
      </p:sp>
      <p:sp>
        <p:nvSpPr>
          <p:cNvPr id="5" name="Date Placeholder 4">
            <a:extLst>
              <a:ext uri="{FF2B5EF4-FFF2-40B4-BE49-F238E27FC236}">
                <a16:creationId xmlns:a16="http://schemas.microsoft.com/office/drawing/2014/main" id="{A9B0FA82-5DB8-A087-B4FD-CE3E03035591}"/>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C8677161-B81A-C52A-F241-2046C2DB2B24}"/>
              </a:ext>
            </a:extLst>
          </p:cNvPr>
          <p:cNvSpPr>
            <a:spLocks noGrp="1"/>
          </p:cNvSpPr>
          <p:nvPr>
            <p:ph type="ftr" sz="quarter" idx="11"/>
          </p:nvPr>
        </p:nvSpPr>
        <p:spPr/>
        <p:txBody>
          <a:bodyPr/>
          <a:lstStyle/>
          <a:p>
            <a:r>
              <a:rPr lang="en-US"/>
              <a:t>Add a footer</a:t>
            </a:r>
            <a:endParaRPr lang="en-US" dirty="0"/>
          </a:p>
        </p:txBody>
      </p:sp>
      <p:pic>
        <p:nvPicPr>
          <p:cNvPr id="8" name="Picture 7">
            <a:extLst>
              <a:ext uri="{FF2B5EF4-FFF2-40B4-BE49-F238E27FC236}">
                <a16:creationId xmlns:a16="http://schemas.microsoft.com/office/drawing/2014/main" id="{038400DD-8F42-230A-9F05-047C68E6241E}"/>
              </a:ext>
            </a:extLst>
          </p:cNvPr>
          <p:cNvPicPr>
            <a:picLocks noChangeAspect="1"/>
          </p:cNvPicPr>
          <p:nvPr/>
        </p:nvPicPr>
        <p:blipFill>
          <a:blip r:embed="rId4"/>
          <a:stretch>
            <a:fillRect/>
          </a:stretch>
        </p:blipFill>
        <p:spPr>
          <a:xfrm>
            <a:off x="8366843" y="3161295"/>
            <a:ext cx="3444539" cy="2584928"/>
          </a:xfrm>
          <a:prstGeom prst="rect">
            <a:avLst/>
          </a:prstGeom>
        </p:spPr>
      </p:pic>
    </p:spTree>
    <p:extLst>
      <p:ext uri="{BB962C8B-B14F-4D97-AF65-F5344CB8AC3E}">
        <p14:creationId xmlns:p14="http://schemas.microsoft.com/office/powerpoint/2010/main" val="6073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F245-496A-97EF-59DB-73D3B43AEC47}"/>
              </a:ext>
            </a:extLst>
          </p:cNvPr>
          <p:cNvSpPr>
            <a:spLocks noGrp="1"/>
          </p:cNvSpPr>
          <p:nvPr>
            <p:ph type="title"/>
          </p:nvPr>
        </p:nvSpPr>
        <p:spPr/>
        <p:txBody>
          <a:bodyPr/>
          <a:lstStyle/>
          <a:p>
            <a:r>
              <a:rPr lang="en-CA" dirty="0"/>
              <a:t>Selective Advantage</a:t>
            </a:r>
          </a:p>
        </p:txBody>
      </p:sp>
      <p:sp>
        <p:nvSpPr>
          <p:cNvPr id="3" name="Content Placeholder 2">
            <a:extLst>
              <a:ext uri="{FF2B5EF4-FFF2-40B4-BE49-F238E27FC236}">
                <a16:creationId xmlns:a16="http://schemas.microsoft.com/office/drawing/2014/main" id="{DF066FD5-BA70-1DF1-3C0B-DE7F029DDFE9}"/>
              </a:ext>
            </a:extLst>
          </p:cNvPr>
          <p:cNvSpPr>
            <a:spLocks noGrp="1"/>
          </p:cNvSpPr>
          <p:nvPr>
            <p:ph idx="1"/>
          </p:nvPr>
        </p:nvSpPr>
        <p:spPr/>
        <p:txBody>
          <a:bodyPr/>
          <a:lstStyle/>
          <a:p>
            <a:r>
              <a:rPr lang="en-CA" dirty="0"/>
              <a:t>A genetic advantage that improves an organism's chance of </a:t>
            </a:r>
            <a:r>
              <a:rPr lang="en-CA" dirty="0">
                <a:solidFill>
                  <a:srgbClr val="FF0000"/>
                </a:solidFill>
              </a:rPr>
              <a:t>survival, </a:t>
            </a:r>
            <a:r>
              <a:rPr lang="en-CA" dirty="0"/>
              <a:t>usually in a changing environment.</a:t>
            </a:r>
          </a:p>
        </p:txBody>
      </p:sp>
      <p:sp>
        <p:nvSpPr>
          <p:cNvPr id="4" name="Slide Number Placeholder 3">
            <a:extLst>
              <a:ext uri="{FF2B5EF4-FFF2-40B4-BE49-F238E27FC236}">
                <a16:creationId xmlns:a16="http://schemas.microsoft.com/office/drawing/2014/main" id="{5B952419-019D-2BA9-31D8-34A70C143691}"/>
              </a:ext>
            </a:extLst>
          </p:cNvPr>
          <p:cNvSpPr>
            <a:spLocks noGrp="1"/>
          </p:cNvSpPr>
          <p:nvPr>
            <p:ph type="sldNum" sz="quarter" idx="12"/>
          </p:nvPr>
        </p:nvSpPr>
        <p:spPr/>
        <p:txBody>
          <a:bodyPr/>
          <a:lstStyle/>
          <a:p>
            <a:fld id="{9CD8D479-8942-46E8-A226-A4E01F7A105C}" type="slidenum">
              <a:rPr lang="en-CA" smtClean="0"/>
              <a:t>87</a:t>
            </a:fld>
            <a:endParaRPr lang="en-CA"/>
          </a:p>
        </p:txBody>
      </p:sp>
      <p:sp>
        <p:nvSpPr>
          <p:cNvPr id="5" name="Date Placeholder 4">
            <a:extLst>
              <a:ext uri="{FF2B5EF4-FFF2-40B4-BE49-F238E27FC236}">
                <a16:creationId xmlns:a16="http://schemas.microsoft.com/office/drawing/2014/main" id="{5EBA116E-8622-9CD8-3AAA-65E0CD1022C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45D37F6B-60D3-8AFD-1E6F-36DE88FE86D4}"/>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F72130AD-C79D-2BF1-21C1-167BEFA4A530}"/>
              </a:ext>
            </a:extLst>
          </p:cNvPr>
          <p:cNvPicPr>
            <a:picLocks noChangeAspect="1"/>
          </p:cNvPicPr>
          <p:nvPr/>
        </p:nvPicPr>
        <p:blipFill>
          <a:blip r:embed="rId3"/>
          <a:stretch>
            <a:fillRect/>
          </a:stretch>
        </p:blipFill>
        <p:spPr>
          <a:xfrm>
            <a:off x="2912539" y="2404986"/>
            <a:ext cx="6184328" cy="3555797"/>
          </a:xfrm>
          <a:prstGeom prst="rect">
            <a:avLst/>
          </a:prstGeom>
        </p:spPr>
      </p:pic>
    </p:spTree>
    <p:extLst>
      <p:ext uri="{BB962C8B-B14F-4D97-AF65-F5344CB8AC3E}">
        <p14:creationId xmlns:p14="http://schemas.microsoft.com/office/powerpoint/2010/main" val="241797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FE0A-579E-6852-A361-C668D3F16B20}"/>
              </a:ext>
            </a:extLst>
          </p:cNvPr>
          <p:cNvSpPr>
            <a:spLocks noGrp="1"/>
          </p:cNvSpPr>
          <p:nvPr>
            <p:ph type="title"/>
          </p:nvPr>
        </p:nvSpPr>
        <p:spPr/>
        <p:txBody>
          <a:bodyPr/>
          <a:lstStyle/>
          <a:p>
            <a:r>
              <a:rPr lang="en-CA" dirty="0"/>
              <a:t>Variation</a:t>
            </a:r>
          </a:p>
        </p:txBody>
      </p:sp>
      <p:sp>
        <p:nvSpPr>
          <p:cNvPr id="3" name="Content Placeholder 2">
            <a:extLst>
              <a:ext uri="{FF2B5EF4-FFF2-40B4-BE49-F238E27FC236}">
                <a16:creationId xmlns:a16="http://schemas.microsoft.com/office/drawing/2014/main" id="{9CAF16E8-9BE4-CBB8-D7C6-123109BC2B63}"/>
              </a:ext>
            </a:extLst>
          </p:cNvPr>
          <p:cNvSpPr>
            <a:spLocks noGrp="1"/>
          </p:cNvSpPr>
          <p:nvPr>
            <p:ph idx="1"/>
          </p:nvPr>
        </p:nvSpPr>
        <p:spPr>
          <a:xfrm>
            <a:off x="1410027" y="1566001"/>
            <a:ext cx="5509247" cy="4620682"/>
          </a:xfrm>
        </p:spPr>
        <p:txBody>
          <a:bodyPr/>
          <a:lstStyle/>
          <a:p>
            <a:r>
              <a:rPr lang="en-US" sz="3200" dirty="0"/>
              <a:t>Genetic </a:t>
            </a:r>
            <a:r>
              <a:rPr lang="en-US" sz="3200" dirty="0">
                <a:solidFill>
                  <a:srgbClr val="FF0000"/>
                </a:solidFill>
              </a:rPr>
              <a:t>Variation</a:t>
            </a:r>
            <a:r>
              <a:rPr lang="en-US" sz="3200" dirty="0"/>
              <a:t> is present in the population, and it is inherited (passed to offspring)</a:t>
            </a:r>
          </a:p>
          <a:p>
            <a:pPr marL="694944" lvl="3" indent="0">
              <a:buNone/>
            </a:pPr>
            <a:r>
              <a:rPr lang="en-US" sz="2600" dirty="0">
                <a:solidFill>
                  <a:srgbClr val="FF0000"/>
                </a:solidFill>
              </a:rPr>
              <a:t>Mutations: Changes in the DNA</a:t>
            </a:r>
          </a:p>
          <a:p>
            <a:pPr marL="694944" lvl="3" indent="0">
              <a:buNone/>
            </a:pPr>
            <a:r>
              <a:rPr lang="en-US" sz="2600" dirty="0">
                <a:solidFill>
                  <a:srgbClr val="FF0000"/>
                </a:solidFill>
              </a:rPr>
              <a:t>Meiosis: crossing over </a:t>
            </a:r>
          </a:p>
          <a:p>
            <a:pPr marL="694944" lvl="3" indent="0">
              <a:buNone/>
            </a:pPr>
            <a:r>
              <a:rPr lang="en-US" sz="2600" dirty="0">
                <a:solidFill>
                  <a:srgbClr val="FF0000"/>
                </a:solidFill>
              </a:rPr>
              <a:t>Random mate selection &amp; fertilization</a:t>
            </a:r>
          </a:p>
          <a:p>
            <a:endParaRPr lang="en-CA" dirty="0"/>
          </a:p>
        </p:txBody>
      </p:sp>
      <p:sp>
        <p:nvSpPr>
          <p:cNvPr id="4" name="Slide Number Placeholder 3">
            <a:extLst>
              <a:ext uri="{FF2B5EF4-FFF2-40B4-BE49-F238E27FC236}">
                <a16:creationId xmlns:a16="http://schemas.microsoft.com/office/drawing/2014/main" id="{9B9C7152-ECD7-BB3C-4A5A-9D14EB7078B6}"/>
              </a:ext>
            </a:extLst>
          </p:cNvPr>
          <p:cNvSpPr>
            <a:spLocks noGrp="1"/>
          </p:cNvSpPr>
          <p:nvPr>
            <p:ph type="sldNum" sz="quarter" idx="12"/>
          </p:nvPr>
        </p:nvSpPr>
        <p:spPr/>
        <p:txBody>
          <a:bodyPr/>
          <a:lstStyle/>
          <a:p>
            <a:fld id="{9CD8D479-8942-46E8-A226-A4E01F7A105C}" type="slidenum">
              <a:rPr lang="en-CA" smtClean="0"/>
              <a:t>88</a:t>
            </a:fld>
            <a:endParaRPr lang="en-CA"/>
          </a:p>
        </p:txBody>
      </p:sp>
      <p:sp>
        <p:nvSpPr>
          <p:cNvPr id="5" name="Date Placeholder 4">
            <a:extLst>
              <a:ext uri="{FF2B5EF4-FFF2-40B4-BE49-F238E27FC236}">
                <a16:creationId xmlns:a16="http://schemas.microsoft.com/office/drawing/2014/main" id="{1A52DE2A-BB95-F353-4402-EB02C9BBAE1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2BB84472-9E77-3821-F564-53EE4DE900B5}"/>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A983A2A6-1529-E48D-0CD1-E7EFF08D4016}"/>
              </a:ext>
            </a:extLst>
          </p:cNvPr>
          <p:cNvPicPr>
            <a:picLocks noChangeAspect="1"/>
          </p:cNvPicPr>
          <p:nvPr/>
        </p:nvPicPr>
        <p:blipFill>
          <a:blip r:embed="rId3"/>
          <a:stretch>
            <a:fillRect/>
          </a:stretch>
        </p:blipFill>
        <p:spPr>
          <a:xfrm>
            <a:off x="7041479" y="3540600"/>
            <a:ext cx="4987124" cy="2867442"/>
          </a:xfrm>
          <a:prstGeom prst="rect">
            <a:avLst/>
          </a:prstGeom>
        </p:spPr>
      </p:pic>
    </p:spTree>
    <p:extLst>
      <p:ext uri="{BB962C8B-B14F-4D97-AF65-F5344CB8AC3E}">
        <p14:creationId xmlns:p14="http://schemas.microsoft.com/office/powerpoint/2010/main" val="39066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0DE9-0CCF-577C-CAD2-946893CB605A}"/>
              </a:ext>
            </a:extLst>
          </p:cNvPr>
          <p:cNvSpPr>
            <a:spLocks noGrp="1"/>
          </p:cNvSpPr>
          <p:nvPr>
            <p:ph type="title"/>
          </p:nvPr>
        </p:nvSpPr>
        <p:spPr/>
        <p:txBody>
          <a:bodyPr/>
          <a:lstStyle/>
          <a:p>
            <a:r>
              <a:rPr lang="en-CA" dirty="0"/>
              <a:t>Variation-Mutations</a:t>
            </a:r>
          </a:p>
        </p:txBody>
      </p:sp>
      <p:sp>
        <p:nvSpPr>
          <p:cNvPr id="3" name="Content Placeholder 2">
            <a:extLst>
              <a:ext uri="{FF2B5EF4-FFF2-40B4-BE49-F238E27FC236}">
                <a16:creationId xmlns:a16="http://schemas.microsoft.com/office/drawing/2014/main" id="{BEA78AA5-B453-85FF-2E98-59DA148158FC}"/>
              </a:ext>
            </a:extLst>
          </p:cNvPr>
          <p:cNvSpPr>
            <a:spLocks noGrp="1"/>
          </p:cNvSpPr>
          <p:nvPr>
            <p:ph idx="1"/>
          </p:nvPr>
        </p:nvSpPr>
        <p:spPr/>
        <p:txBody>
          <a:bodyPr/>
          <a:lstStyle/>
          <a:p>
            <a:r>
              <a:rPr lang="en-CA" dirty="0"/>
              <a:t>Mutations provide changes in the DNA . Mutations provide new </a:t>
            </a:r>
            <a:r>
              <a:rPr lang="en-CA" dirty="0">
                <a:solidFill>
                  <a:srgbClr val="FF0000"/>
                </a:solidFill>
              </a:rPr>
              <a:t>alleles</a:t>
            </a:r>
            <a:r>
              <a:rPr lang="en-CA" dirty="0"/>
              <a:t> and are sources of new genetic variation when </a:t>
            </a:r>
            <a:r>
              <a:rPr lang="en-CA" dirty="0">
                <a:solidFill>
                  <a:srgbClr val="FF0000"/>
                </a:solidFill>
              </a:rPr>
              <a:t>inherited</a:t>
            </a:r>
            <a:r>
              <a:rPr lang="en-CA" dirty="0"/>
              <a:t>. </a:t>
            </a:r>
          </a:p>
        </p:txBody>
      </p:sp>
      <p:sp>
        <p:nvSpPr>
          <p:cNvPr id="4" name="Slide Number Placeholder 3">
            <a:extLst>
              <a:ext uri="{FF2B5EF4-FFF2-40B4-BE49-F238E27FC236}">
                <a16:creationId xmlns:a16="http://schemas.microsoft.com/office/drawing/2014/main" id="{5BC5F595-AE8C-ECCF-5FAC-612630330FDA}"/>
              </a:ext>
            </a:extLst>
          </p:cNvPr>
          <p:cNvSpPr>
            <a:spLocks noGrp="1"/>
          </p:cNvSpPr>
          <p:nvPr>
            <p:ph type="sldNum" sz="quarter" idx="12"/>
          </p:nvPr>
        </p:nvSpPr>
        <p:spPr/>
        <p:txBody>
          <a:bodyPr/>
          <a:lstStyle/>
          <a:p>
            <a:fld id="{9CD8D479-8942-46E8-A226-A4E01F7A105C}" type="slidenum">
              <a:rPr lang="en-CA" smtClean="0"/>
              <a:t>89</a:t>
            </a:fld>
            <a:endParaRPr lang="en-CA"/>
          </a:p>
        </p:txBody>
      </p:sp>
      <p:sp>
        <p:nvSpPr>
          <p:cNvPr id="5" name="Date Placeholder 4">
            <a:extLst>
              <a:ext uri="{FF2B5EF4-FFF2-40B4-BE49-F238E27FC236}">
                <a16:creationId xmlns:a16="http://schemas.microsoft.com/office/drawing/2014/main" id="{ECF54037-102D-238D-1EDF-B674B39D5466}"/>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FAF64F7A-569F-E194-761D-A09B38EFA945}"/>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7FA3078E-8D87-6F9F-D62E-03A37EA7F489}"/>
              </a:ext>
            </a:extLst>
          </p:cNvPr>
          <p:cNvPicPr>
            <a:picLocks noChangeAspect="1"/>
          </p:cNvPicPr>
          <p:nvPr/>
        </p:nvPicPr>
        <p:blipFill>
          <a:blip r:embed="rId3"/>
          <a:stretch>
            <a:fillRect/>
          </a:stretch>
        </p:blipFill>
        <p:spPr>
          <a:xfrm>
            <a:off x="3599798" y="2924225"/>
            <a:ext cx="5220093" cy="2936302"/>
          </a:xfrm>
          <a:prstGeom prst="rect">
            <a:avLst/>
          </a:prstGeom>
        </p:spPr>
      </p:pic>
    </p:spTree>
    <p:extLst>
      <p:ext uri="{BB962C8B-B14F-4D97-AF65-F5344CB8AC3E}">
        <p14:creationId xmlns:p14="http://schemas.microsoft.com/office/powerpoint/2010/main" val="256340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7200-64EF-C94E-5D19-62224C5D9DA5}"/>
              </a:ext>
            </a:extLst>
          </p:cNvPr>
          <p:cNvSpPr>
            <a:spLocks noGrp="1"/>
          </p:cNvSpPr>
          <p:nvPr>
            <p:ph type="title"/>
          </p:nvPr>
        </p:nvSpPr>
        <p:spPr>
          <a:xfrm>
            <a:off x="1410026" y="276087"/>
            <a:ext cx="9371949" cy="1183566"/>
          </a:xfrm>
        </p:spPr>
        <p:txBody>
          <a:bodyPr anchor="b">
            <a:normAutofit/>
          </a:bodyPr>
          <a:lstStyle/>
          <a:p>
            <a:r>
              <a:rPr lang="en-CA" dirty="0"/>
              <a:t>Y- Linked Traits</a:t>
            </a:r>
          </a:p>
        </p:txBody>
      </p:sp>
      <p:sp>
        <p:nvSpPr>
          <p:cNvPr id="12" name="Content Placeholder 2">
            <a:extLst>
              <a:ext uri="{FF2B5EF4-FFF2-40B4-BE49-F238E27FC236}">
                <a16:creationId xmlns:a16="http://schemas.microsoft.com/office/drawing/2014/main" id="{D68E55E2-CEC1-C6B5-9831-1EBC0E2AB316}"/>
              </a:ext>
            </a:extLst>
          </p:cNvPr>
          <p:cNvSpPr>
            <a:spLocks noGrp="1"/>
          </p:cNvSpPr>
          <p:nvPr>
            <p:ph sz="half" idx="1"/>
          </p:nvPr>
        </p:nvSpPr>
        <p:spPr>
          <a:xfrm>
            <a:off x="1409700" y="1556281"/>
            <a:ext cx="4610099" cy="4620682"/>
          </a:xfrm>
        </p:spPr>
        <p:txBody>
          <a:bodyPr/>
          <a:lstStyle/>
          <a:p>
            <a:r>
              <a:rPr lang="en-US" dirty="0">
                <a:latin typeface="Google Sans"/>
              </a:rPr>
              <a:t>Y-Linked d</a:t>
            </a:r>
            <a:r>
              <a:rPr lang="en-US" b="0" i="0" dirty="0">
                <a:effectLst/>
                <a:latin typeface="Google Sans"/>
              </a:rPr>
              <a:t>escribes traits that are produced by genes located on the </a:t>
            </a:r>
            <a:r>
              <a:rPr lang="en-US" b="0" i="0" dirty="0">
                <a:solidFill>
                  <a:srgbClr val="FF0000"/>
                </a:solidFill>
                <a:effectLst/>
                <a:latin typeface="Google Sans"/>
              </a:rPr>
              <a:t>Y chromosome.</a:t>
            </a:r>
          </a:p>
          <a:p>
            <a:endParaRPr lang="en-US" dirty="0"/>
          </a:p>
          <a:p>
            <a:r>
              <a:rPr lang="en-US" dirty="0"/>
              <a:t>Can a female inherit Y-Linked Traits from her father? </a:t>
            </a:r>
          </a:p>
          <a:p>
            <a:endParaRPr lang="en-US" dirty="0"/>
          </a:p>
          <a:p>
            <a:r>
              <a:rPr lang="en-US" dirty="0"/>
              <a:t>Will all sons inherit Y-Linked Traits from their father?</a:t>
            </a:r>
          </a:p>
        </p:txBody>
      </p:sp>
      <p:pic>
        <p:nvPicPr>
          <p:cNvPr id="7" name="Picture 6">
            <a:extLst>
              <a:ext uri="{FF2B5EF4-FFF2-40B4-BE49-F238E27FC236}">
                <a16:creationId xmlns:a16="http://schemas.microsoft.com/office/drawing/2014/main" id="{F49AF9C5-440D-5266-5B9E-39E44270CA74}"/>
              </a:ext>
            </a:extLst>
          </p:cNvPr>
          <p:cNvPicPr>
            <a:picLocks noChangeAspect="1"/>
          </p:cNvPicPr>
          <p:nvPr/>
        </p:nvPicPr>
        <p:blipFill>
          <a:blip r:embed="rId3"/>
          <a:stretch>
            <a:fillRect/>
          </a:stretch>
        </p:blipFill>
        <p:spPr>
          <a:xfrm>
            <a:off x="7583405" y="378376"/>
            <a:ext cx="3409715" cy="5920507"/>
          </a:xfrm>
          <a:prstGeom prst="rect">
            <a:avLst/>
          </a:prstGeom>
          <a:noFill/>
        </p:spPr>
      </p:pic>
      <p:sp>
        <p:nvSpPr>
          <p:cNvPr id="4" name="Slide Number Placeholder 3">
            <a:extLst>
              <a:ext uri="{FF2B5EF4-FFF2-40B4-BE49-F238E27FC236}">
                <a16:creationId xmlns:a16="http://schemas.microsoft.com/office/drawing/2014/main" id="{7C8A6DDC-C54F-ADA6-DB96-DFE0315DC1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9</a:t>
            </a:fld>
            <a:endParaRPr lang="en-CA" sz="1000"/>
          </a:p>
        </p:txBody>
      </p:sp>
      <p:sp>
        <p:nvSpPr>
          <p:cNvPr id="5" name="Date Placeholder 4">
            <a:extLst>
              <a:ext uri="{FF2B5EF4-FFF2-40B4-BE49-F238E27FC236}">
                <a16:creationId xmlns:a16="http://schemas.microsoft.com/office/drawing/2014/main" id="{17820CD6-C44D-6B01-809D-60F02C3995FF}"/>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7774CC76-EA7F-B6A6-447E-93EAF3092082}"/>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296168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D6C95-E558-3DAD-034A-39E34FB93F62}"/>
              </a:ext>
            </a:extLst>
          </p:cNvPr>
          <p:cNvSpPr>
            <a:spLocks noGrp="1"/>
          </p:cNvSpPr>
          <p:nvPr>
            <p:ph type="title"/>
          </p:nvPr>
        </p:nvSpPr>
        <p:spPr/>
        <p:txBody>
          <a:bodyPr/>
          <a:lstStyle/>
          <a:p>
            <a:r>
              <a:rPr lang="en-CA" dirty="0"/>
              <a:t>Variation-Crossing Over</a:t>
            </a:r>
          </a:p>
        </p:txBody>
      </p:sp>
      <p:sp>
        <p:nvSpPr>
          <p:cNvPr id="3" name="Content Placeholder 2">
            <a:extLst>
              <a:ext uri="{FF2B5EF4-FFF2-40B4-BE49-F238E27FC236}">
                <a16:creationId xmlns:a16="http://schemas.microsoft.com/office/drawing/2014/main" id="{E34D7EB1-249D-5962-CC02-E35B0ABD2FCB}"/>
              </a:ext>
            </a:extLst>
          </p:cNvPr>
          <p:cNvSpPr>
            <a:spLocks noGrp="1"/>
          </p:cNvSpPr>
          <p:nvPr>
            <p:ph idx="1"/>
          </p:nvPr>
        </p:nvSpPr>
        <p:spPr/>
        <p:txBody>
          <a:bodyPr/>
          <a:lstStyle/>
          <a:p>
            <a:r>
              <a:rPr lang="en-US" dirty="0"/>
              <a:t>Crossing over leads to </a:t>
            </a:r>
            <a:r>
              <a:rPr lang="en-US" dirty="0">
                <a:solidFill>
                  <a:srgbClr val="FF0000"/>
                </a:solidFill>
              </a:rPr>
              <a:t>genetic variation.</a:t>
            </a:r>
          </a:p>
          <a:p>
            <a:r>
              <a:rPr lang="en-US" dirty="0"/>
              <a:t>Crossing over is why siblings can have the same parents but still may look very different (except for identical twins etc.).</a:t>
            </a:r>
          </a:p>
          <a:p>
            <a:endParaRPr lang="en-CA" dirty="0"/>
          </a:p>
        </p:txBody>
      </p:sp>
      <p:sp>
        <p:nvSpPr>
          <p:cNvPr id="4" name="Slide Number Placeholder 3">
            <a:extLst>
              <a:ext uri="{FF2B5EF4-FFF2-40B4-BE49-F238E27FC236}">
                <a16:creationId xmlns:a16="http://schemas.microsoft.com/office/drawing/2014/main" id="{7664E524-17E9-80A9-83BB-C6DA541D32EE}"/>
              </a:ext>
            </a:extLst>
          </p:cNvPr>
          <p:cNvSpPr>
            <a:spLocks noGrp="1"/>
          </p:cNvSpPr>
          <p:nvPr>
            <p:ph type="sldNum" sz="quarter" idx="12"/>
          </p:nvPr>
        </p:nvSpPr>
        <p:spPr/>
        <p:txBody>
          <a:bodyPr/>
          <a:lstStyle/>
          <a:p>
            <a:fld id="{9CD8D479-8942-46E8-A226-A4E01F7A105C}" type="slidenum">
              <a:rPr lang="en-CA" smtClean="0"/>
              <a:t>90</a:t>
            </a:fld>
            <a:endParaRPr lang="en-CA"/>
          </a:p>
        </p:txBody>
      </p:sp>
      <p:sp>
        <p:nvSpPr>
          <p:cNvPr id="5" name="Date Placeholder 4">
            <a:extLst>
              <a:ext uri="{FF2B5EF4-FFF2-40B4-BE49-F238E27FC236}">
                <a16:creationId xmlns:a16="http://schemas.microsoft.com/office/drawing/2014/main" id="{EA79833A-892E-F64D-09E5-506DA4E621D2}"/>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A74F1DE2-BE88-450A-84C0-385600A075CE}"/>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392EEA36-A54C-1183-2931-9CDEB1B9B9CD}"/>
              </a:ext>
            </a:extLst>
          </p:cNvPr>
          <p:cNvPicPr>
            <a:picLocks noChangeAspect="1"/>
          </p:cNvPicPr>
          <p:nvPr/>
        </p:nvPicPr>
        <p:blipFill>
          <a:blip r:embed="rId3"/>
          <a:stretch>
            <a:fillRect/>
          </a:stretch>
        </p:blipFill>
        <p:spPr>
          <a:xfrm>
            <a:off x="2592204" y="3062799"/>
            <a:ext cx="6376969" cy="2908044"/>
          </a:xfrm>
          <a:prstGeom prst="rect">
            <a:avLst/>
          </a:prstGeom>
        </p:spPr>
      </p:pic>
    </p:spTree>
    <p:extLst>
      <p:ext uri="{BB962C8B-B14F-4D97-AF65-F5344CB8AC3E}">
        <p14:creationId xmlns:p14="http://schemas.microsoft.com/office/powerpoint/2010/main" val="42903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1A21-CF8D-A71A-8D11-C7638704DCB9}"/>
              </a:ext>
            </a:extLst>
          </p:cNvPr>
          <p:cNvSpPr>
            <a:spLocks noGrp="1"/>
          </p:cNvSpPr>
          <p:nvPr>
            <p:ph type="title"/>
          </p:nvPr>
        </p:nvSpPr>
        <p:spPr/>
        <p:txBody>
          <a:bodyPr/>
          <a:lstStyle/>
          <a:p>
            <a:r>
              <a:rPr lang="en-CA" dirty="0"/>
              <a:t>Adaptation</a:t>
            </a:r>
          </a:p>
        </p:txBody>
      </p:sp>
      <p:sp>
        <p:nvSpPr>
          <p:cNvPr id="3" name="Content Placeholder 2">
            <a:extLst>
              <a:ext uri="{FF2B5EF4-FFF2-40B4-BE49-F238E27FC236}">
                <a16:creationId xmlns:a16="http://schemas.microsoft.com/office/drawing/2014/main" id="{57D142B9-BD38-9B61-61DB-ACC44247042D}"/>
              </a:ext>
            </a:extLst>
          </p:cNvPr>
          <p:cNvSpPr>
            <a:spLocks noGrp="1"/>
          </p:cNvSpPr>
          <p:nvPr>
            <p:ph idx="1"/>
          </p:nvPr>
        </p:nvSpPr>
        <p:spPr/>
        <p:txBody>
          <a:bodyPr/>
          <a:lstStyle/>
          <a:p>
            <a:r>
              <a:rPr lang="en-US" dirty="0"/>
              <a:t>Adaptations-a change or the process of change by which an organism or species becomes better suited to its environment.</a:t>
            </a:r>
          </a:p>
          <a:p>
            <a:endParaRPr lang="en-US" dirty="0"/>
          </a:p>
          <a:p>
            <a:r>
              <a:rPr lang="en-US" dirty="0"/>
              <a:t>Types of adaptations</a:t>
            </a:r>
          </a:p>
          <a:p>
            <a:r>
              <a:rPr lang="en-US" dirty="0">
                <a:solidFill>
                  <a:srgbClr val="FF0000"/>
                </a:solidFill>
              </a:rPr>
              <a:t>Camouflage</a:t>
            </a:r>
            <a:r>
              <a:rPr lang="en-US" dirty="0"/>
              <a:t> is a suite of morphological adaptations that allow an organism to blend into its environment. </a:t>
            </a:r>
          </a:p>
          <a:p>
            <a:r>
              <a:rPr lang="en-US" dirty="0">
                <a:solidFill>
                  <a:srgbClr val="FF0000"/>
                </a:solidFill>
              </a:rPr>
              <a:t>Mimicry</a:t>
            </a:r>
            <a:r>
              <a:rPr lang="en-US" dirty="0"/>
              <a:t> is a type of morphological adaptation where a species evolves to resemble another species. </a:t>
            </a:r>
          </a:p>
          <a:p>
            <a:r>
              <a:rPr lang="en-US" dirty="0">
                <a:solidFill>
                  <a:srgbClr val="FF0000"/>
                </a:solidFill>
              </a:rPr>
              <a:t>Antibiotic </a:t>
            </a:r>
            <a:r>
              <a:rPr lang="en-US" dirty="0"/>
              <a:t>resistance develops in some </a:t>
            </a:r>
            <a:r>
              <a:rPr lang="en-US" dirty="0" err="1"/>
              <a:t>bacteria,making</a:t>
            </a:r>
            <a:r>
              <a:rPr lang="en-US" dirty="0"/>
              <a:t> them able to survive antibiotic treatments</a:t>
            </a:r>
          </a:p>
          <a:p>
            <a:endParaRPr lang="en-CA" dirty="0"/>
          </a:p>
        </p:txBody>
      </p:sp>
      <p:sp>
        <p:nvSpPr>
          <p:cNvPr id="4" name="Slide Number Placeholder 3">
            <a:extLst>
              <a:ext uri="{FF2B5EF4-FFF2-40B4-BE49-F238E27FC236}">
                <a16:creationId xmlns:a16="http://schemas.microsoft.com/office/drawing/2014/main" id="{3691BC1E-6400-5C60-4950-F38577A74485}"/>
              </a:ext>
            </a:extLst>
          </p:cNvPr>
          <p:cNvSpPr>
            <a:spLocks noGrp="1"/>
          </p:cNvSpPr>
          <p:nvPr>
            <p:ph type="sldNum" sz="quarter" idx="12"/>
          </p:nvPr>
        </p:nvSpPr>
        <p:spPr/>
        <p:txBody>
          <a:bodyPr/>
          <a:lstStyle/>
          <a:p>
            <a:fld id="{9CD8D479-8942-46E8-A226-A4E01F7A105C}" type="slidenum">
              <a:rPr lang="en-CA" smtClean="0"/>
              <a:t>91</a:t>
            </a:fld>
            <a:endParaRPr lang="en-CA"/>
          </a:p>
        </p:txBody>
      </p:sp>
      <p:sp>
        <p:nvSpPr>
          <p:cNvPr id="5" name="Date Placeholder 4">
            <a:extLst>
              <a:ext uri="{FF2B5EF4-FFF2-40B4-BE49-F238E27FC236}">
                <a16:creationId xmlns:a16="http://schemas.microsoft.com/office/drawing/2014/main" id="{F116E7DD-621D-6A87-EDAD-8833392369A1}"/>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D6E6EBE6-3FAF-195A-5DF2-9A09803DA700}"/>
              </a:ext>
            </a:extLst>
          </p:cNvPr>
          <p:cNvSpPr>
            <a:spLocks noGrp="1"/>
          </p:cNvSpPr>
          <p:nvPr>
            <p:ph type="ftr" sz="quarter" idx="11"/>
          </p:nvPr>
        </p:nvSpPr>
        <p:spPr/>
        <p:txBody>
          <a:bodyPr/>
          <a:lstStyle/>
          <a:p>
            <a:r>
              <a:rPr lang="en-US" dirty="0"/>
              <a:t>Add a footer</a:t>
            </a:r>
          </a:p>
        </p:txBody>
      </p:sp>
    </p:spTree>
    <p:extLst>
      <p:ext uri="{BB962C8B-B14F-4D97-AF65-F5344CB8AC3E}">
        <p14:creationId xmlns:p14="http://schemas.microsoft.com/office/powerpoint/2010/main" val="176868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B6DE-746E-D34A-D1EA-155B41EA39CD}"/>
              </a:ext>
            </a:extLst>
          </p:cNvPr>
          <p:cNvSpPr>
            <a:spLocks noGrp="1"/>
          </p:cNvSpPr>
          <p:nvPr>
            <p:ph type="title"/>
          </p:nvPr>
        </p:nvSpPr>
        <p:spPr/>
        <p:txBody>
          <a:bodyPr/>
          <a:lstStyle/>
          <a:p>
            <a:r>
              <a:rPr lang="en-CA" dirty="0"/>
              <a:t>Genetic Drift</a:t>
            </a:r>
          </a:p>
        </p:txBody>
      </p:sp>
      <p:sp>
        <p:nvSpPr>
          <p:cNvPr id="3" name="Content Placeholder 2">
            <a:extLst>
              <a:ext uri="{FF2B5EF4-FFF2-40B4-BE49-F238E27FC236}">
                <a16:creationId xmlns:a16="http://schemas.microsoft.com/office/drawing/2014/main" id="{6B367B92-37AB-3608-F457-76E2469FEFB5}"/>
              </a:ext>
            </a:extLst>
          </p:cNvPr>
          <p:cNvSpPr>
            <a:spLocks noGrp="1"/>
          </p:cNvSpPr>
          <p:nvPr>
            <p:ph idx="1"/>
          </p:nvPr>
        </p:nvSpPr>
        <p:spPr>
          <a:xfrm>
            <a:off x="1410027" y="1566001"/>
            <a:ext cx="5252333" cy="4620682"/>
          </a:xfrm>
        </p:spPr>
        <p:txBody>
          <a:bodyPr/>
          <a:lstStyle/>
          <a:p>
            <a:r>
              <a:rPr lang="en-US" dirty="0"/>
              <a:t>Effect of chance events</a:t>
            </a:r>
          </a:p>
          <a:p>
            <a:r>
              <a:rPr lang="en-US" dirty="0">
                <a:solidFill>
                  <a:srgbClr val="FF0000"/>
                </a:solidFill>
              </a:rPr>
              <a:t>founder effect</a:t>
            </a:r>
          </a:p>
          <a:p>
            <a:pPr lvl="1"/>
            <a:r>
              <a:rPr lang="en-US" dirty="0"/>
              <a:t>small group splinters off &amp; starts a new colony</a:t>
            </a:r>
          </a:p>
          <a:p>
            <a:pPr lvl="1"/>
            <a:r>
              <a:rPr lang="en-US" dirty="0"/>
              <a:t>Skews the gene pool of the new population</a:t>
            </a:r>
          </a:p>
          <a:p>
            <a:endParaRPr lang="en-US" dirty="0"/>
          </a:p>
          <a:p>
            <a:r>
              <a:rPr lang="en-US" dirty="0">
                <a:solidFill>
                  <a:srgbClr val="FF0000"/>
                </a:solidFill>
              </a:rPr>
              <a:t>bottleneck </a:t>
            </a:r>
          </a:p>
          <a:p>
            <a:pPr lvl="1"/>
            <a:r>
              <a:rPr lang="en-US" dirty="0"/>
              <a:t>some factor (disaster) reduces population to small number &amp; then population recovers &amp; expands again</a:t>
            </a:r>
          </a:p>
          <a:p>
            <a:pPr lvl="1"/>
            <a:r>
              <a:rPr lang="en-US" dirty="0"/>
              <a:t>alleles lost from gene pool, narrows the gene pool</a:t>
            </a:r>
          </a:p>
          <a:p>
            <a:endParaRPr lang="en-CA" dirty="0"/>
          </a:p>
        </p:txBody>
      </p:sp>
      <p:sp>
        <p:nvSpPr>
          <p:cNvPr id="4" name="Slide Number Placeholder 3">
            <a:extLst>
              <a:ext uri="{FF2B5EF4-FFF2-40B4-BE49-F238E27FC236}">
                <a16:creationId xmlns:a16="http://schemas.microsoft.com/office/drawing/2014/main" id="{C6D6B2D5-88A5-7F59-A63E-EFEEF6D0654E}"/>
              </a:ext>
            </a:extLst>
          </p:cNvPr>
          <p:cNvSpPr>
            <a:spLocks noGrp="1"/>
          </p:cNvSpPr>
          <p:nvPr>
            <p:ph type="sldNum" sz="quarter" idx="12"/>
          </p:nvPr>
        </p:nvSpPr>
        <p:spPr/>
        <p:txBody>
          <a:bodyPr/>
          <a:lstStyle/>
          <a:p>
            <a:fld id="{9CD8D479-8942-46E8-A226-A4E01F7A105C}" type="slidenum">
              <a:rPr lang="en-CA" smtClean="0"/>
              <a:t>92</a:t>
            </a:fld>
            <a:endParaRPr lang="en-CA"/>
          </a:p>
        </p:txBody>
      </p:sp>
      <p:sp>
        <p:nvSpPr>
          <p:cNvPr id="5" name="Date Placeholder 4">
            <a:extLst>
              <a:ext uri="{FF2B5EF4-FFF2-40B4-BE49-F238E27FC236}">
                <a16:creationId xmlns:a16="http://schemas.microsoft.com/office/drawing/2014/main" id="{0AAA893A-1972-34C3-52CC-83862809FB68}"/>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395F6AA2-2014-C726-4863-15AB1FE01B7C}"/>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0DC634A9-82A2-FED7-3226-17F115E6D5D5}"/>
              </a:ext>
            </a:extLst>
          </p:cNvPr>
          <p:cNvPicPr>
            <a:picLocks noChangeAspect="1"/>
          </p:cNvPicPr>
          <p:nvPr/>
        </p:nvPicPr>
        <p:blipFill>
          <a:blip r:embed="rId3"/>
          <a:stretch>
            <a:fillRect/>
          </a:stretch>
        </p:blipFill>
        <p:spPr>
          <a:xfrm>
            <a:off x="6890051" y="169683"/>
            <a:ext cx="4459821" cy="3367315"/>
          </a:xfrm>
          <a:prstGeom prst="rect">
            <a:avLst/>
          </a:prstGeom>
        </p:spPr>
      </p:pic>
      <p:pic>
        <p:nvPicPr>
          <p:cNvPr id="8" name="Picture 7">
            <a:extLst>
              <a:ext uri="{FF2B5EF4-FFF2-40B4-BE49-F238E27FC236}">
                <a16:creationId xmlns:a16="http://schemas.microsoft.com/office/drawing/2014/main" id="{4E93A6A5-A653-D8B2-EA8F-9F15FDA249DB}"/>
              </a:ext>
            </a:extLst>
          </p:cNvPr>
          <p:cNvPicPr>
            <a:picLocks noChangeAspect="1"/>
          </p:cNvPicPr>
          <p:nvPr/>
        </p:nvPicPr>
        <p:blipFill>
          <a:blip r:embed="rId4"/>
          <a:stretch>
            <a:fillRect/>
          </a:stretch>
        </p:blipFill>
        <p:spPr>
          <a:xfrm>
            <a:off x="6423429" y="3677804"/>
            <a:ext cx="5393063" cy="2730238"/>
          </a:xfrm>
          <a:prstGeom prst="rect">
            <a:avLst/>
          </a:prstGeom>
        </p:spPr>
      </p:pic>
    </p:spTree>
    <p:extLst>
      <p:ext uri="{BB962C8B-B14F-4D97-AF65-F5344CB8AC3E}">
        <p14:creationId xmlns:p14="http://schemas.microsoft.com/office/powerpoint/2010/main" val="407417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295D-244A-2754-6192-9A30E6A877E3}"/>
              </a:ext>
            </a:extLst>
          </p:cNvPr>
          <p:cNvSpPr>
            <a:spLocks noGrp="1"/>
          </p:cNvSpPr>
          <p:nvPr>
            <p:ph type="title"/>
          </p:nvPr>
        </p:nvSpPr>
        <p:spPr/>
        <p:txBody>
          <a:bodyPr/>
          <a:lstStyle/>
          <a:p>
            <a:r>
              <a:rPr lang="en-CA" dirty="0"/>
              <a:t>Gene Flow</a:t>
            </a:r>
          </a:p>
        </p:txBody>
      </p:sp>
      <p:sp>
        <p:nvSpPr>
          <p:cNvPr id="3" name="Content Placeholder 2">
            <a:extLst>
              <a:ext uri="{FF2B5EF4-FFF2-40B4-BE49-F238E27FC236}">
                <a16:creationId xmlns:a16="http://schemas.microsoft.com/office/drawing/2014/main" id="{9316CE4D-12DD-F5DD-1FED-D8B206A4AA51}"/>
              </a:ext>
            </a:extLst>
          </p:cNvPr>
          <p:cNvSpPr>
            <a:spLocks noGrp="1"/>
          </p:cNvSpPr>
          <p:nvPr>
            <p:ph idx="1"/>
          </p:nvPr>
        </p:nvSpPr>
        <p:spPr/>
        <p:txBody>
          <a:bodyPr/>
          <a:lstStyle/>
          <a:p>
            <a:r>
              <a:rPr lang="en-US" dirty="0"/>
              <a:t>Movement of individuals &amp; alleles in &amp; out of populations</a:t>
            </a:r>
          </a:p>
          <a:p>
            <a:pPr lvl="2"/>
            <a:r>
              <a:rPr lang="en-US" sz="2000" dirty="0"/>
              <a:t>seed &amp; pollen distribution by wind &amp; insect</a:t>
            </a:r>
          </a:p>
          <a:p>
            <a:pPr lvl="2"/>
            <a:r>
              <a:rPr lang="en-US" sz="2000" dirty="0"/>
              <a:t>migration of animals</a:t>
            </a:r>
          </a:p>
          <a:p>
            <a:pPr lvl="3"/>
            <a:r>
              <a:rPr lang="en-US" sz="2000" dirty="0"/>
              <a:t>sub-populations may have  different allele frequencies </a:t>
            </a:r>
          </a:p>
          <a:p>
            <a:pPr lvl="3"/>
            <a:r>
              <a:rPr lang="en-US" sz="2000" dirty="0"/>
              <a:t>causes genetic mixing  across regions</a:t>
            </a:r>
          </a:p>
          <a:p>
            <a:pPr lvl="3"/>
            <a:r>
              <a:rPr lang="en-US" sz="2000" dirty="0"/>
              <a:t>reduce differences  between populations</a:t>
            </a:r>
          </a:p>
          <a:p>
            <a:endParaRPr lang="en-CA" dirty="0"/>
          </a:p>
        </p:txBody>
      </p:sp>
      <p:sp>
        <p:nvSpPr>
          <p:cNvPr id="4" name="Slide Number Placeholder 3">
            <a:extLst>
              <a:ext uri="{FF2B5EF4-FFF2-40B4-BE49-F238E27FC236}">
                <a16:creationId xmlns:a16="http://schemas.microsoft.com/office/drawing/2014/main" id="{2AD9EF20-D990-1432-4679-EB41672572D8}"/>
              </a:ext>
            </a:extLst>
          </p:cNvPr>
          <p:cNvSpPr>
            <a:spLocks noGrp="1"/>
          </p:cNvSpPr>
          <p:nvPr>
            <p:ph type="sldNum" sz="quarter" idx="12"/>
          </p:nvPr>
        </p:nvSpPr>
        <p:spPr/>
        <p:txBody>
          <a:bodyPr/>
          <a:lstStyle/>
          <a:p>
            <a:fld id="{9CD8D479-8942-46E8-A226-A4E01F7A105C}" type="slidenum">
              <a:rPr lang="en-CA" smtClean="0"/>
              <a:t>93</a:t>
            </a:fld>
            <a:endParaRPr lang="en-CA"/>
          </a:p>
        </p:txBody>
      </p:sp>
      <p:sp>
        <p:nvSpPr>
          <p:cNvPr id="5" name="Date Placeholder 4">
            <a:extLst>
              <a:ext uri="{FF2B5EF4-FFF2-40B4-BE49-F238E27FC236}">
                <a16:creationId xmlns:a16="http://schemas.microsoft.com/office/drawing/2014/main" id="{162A1513-227D-CB54-9317-4369634D9C77}"/>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AF9ADB03-71D3-3AC1-7916-E07924E315F8}"/>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86805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1A0B-35C1-CFE2-104E-4D1EF8774E5E}"/>
              </a:ext>
            </a:extLst>
          </p:cNvPr>
          <p:cNvSpPr>
            <a:spLocks noGrp="1"/>
          </p:cNvSpPr>
          <p:nvPr>
            <p:ph type="title"/>
          </p:nvPr>
        </p:nvSpPr>
        <p:spPr/>
        <p:txBody>
          <a:bodyPr/>
          <a:lstStyle/>
          <a:p>
            <a:r>
              <a:rPr lang="en-CA" dirty="0"/>
              <a:t>Speciation</a:t>
            </a:r>
          </a:p>
        </p:txBody>
      </p:sp>
      <p:sp>
        <p:nvSpPr>
          <p:cNvPr id="3" name="Content Placeholder 2">
            <a:extLst>
              <a:ext uri="{FF2B5EF4-FFF2-40B4-BE49-F238E27FC236}">
                <a16:creationId xmlns:a16="http://schemas.microsoft.com/office/drawing/2014/main" id="{A30B2778-E5B6-2415-579D-54083DFD7E5C}"/>
              </a:ext>
            </a:extLst>
          </p:cNvPr>
          <p:cNvSpPr>
            <a:spLocks noGrp="1"/>
          </p:cNvSpPr>
          <p:nvPr>
            <p:ph idx="1"/>
          </p:nvPr>
        </p:nvSpPr>
        <p:spPr/>
        <p:txBody>
          <a:bodyPr/>
          <a:lstStyle/>
          <a:p>
            <a:pPr marL="0" indent="0">
              <a:buNone/>
            </a:pPr>
            <a:r>
              <a:rPr lang="en-US" dirty="0">
                <a:solidFill>
                  <a:srgbClr val="FF0000"/>
                </a:solidFill>
              </a:rPr>
              <a:t>Speciation-</a:t>
            </a:r>
            <a:r>
              <a:rPr lang="en-US" dirty="0"/>
              <a:t> the formation of a new species from an existing species</a:t>
            </a:r>
          </a:p>
          <a:p>
            <a:pPr lvl="3"/>
            <a:r>
              <a:rPr lang="en-US" sz="2000" dirty="0"/>
              <a:t>can occur with a single population</a:t>
            </a:r>
          </a:p>
          <a:p>
            <a:pPr lvl="3"/>
            <a:r>
              <a:rPr lang="en-US" sz="2000" dirty="0"/>
              <a:t>example: horses</a:t>
            </a:r>
          </a:p>
          <a:p>
            <a:pPr lvl="3"/>
            <a:r>
              <a:rPr lang="en-US" sz="2000" dirty="0"/>
              <a:t>over thousands of years, horses have slowly gotten larger and their body shape has changed</a:t>
            </a:r>
          </a:p>
          <a:p>
            <a:r>
              <a:rPr lang="en-US" dirty="0"/>
              <a:t>caused by </a:t>
            </a:r>
            <a:r>
              <a:rPr lang="en-US" dirty="0">
                <a:solidFill>
                  <a:srgbClr val="FF0000"/>
                </a:solidFill>
              </a:rPr>
              <a:t>natural selection </a:t>
            </a:r>
            <a:r>
              <a:rPr lang="en-US" dirty="0"/>
              <a:t>acting on the species as a whole</a:t>
            </a:r>
          </a:p>
          <a:p>
            <a:r>
              <a:rPr lang="en-US" dirty="0"/>
              <a:t>one species becoming another species</a:t>
            </a:r>
          </a:p>
          <a:p>
            <a:endParaRPr lang="en-CA" dirty="0"/>
          </a:p>
          <a:p>
            <a:endParaRPr lang="en-CA" dirty="0"/>
          </a:p>
        </p:txBody>
      </p:sp>
      <p:sp>
        <p:nvSpPr>
          <p:cNvPr id="4" name="Slide Number Placeholder 3">
            <a:extLst>
              <a:ext uri="{FF2B5EF4-FFF2-40B4-BE49-F238E27FC236}">
                <a16:creationId xmlns:a16="http://schemas.microsoft.com/office/drawing/2014/main" id="{F705F150-CEDA-AD33-DDB1-1F196BD0C03F}"/>
              </a:ext>
            </a:extLst>
          </p:cNvPr>
          <p:cNvSpPr>
            <a:spLocks noGrp="1"/>
          </p:cNvSpPr>
          <p:nvPr>
            <p:ph type="sldNum" sz="quarter" idx="12"/>
          </p:nvPr>
        </p:nvSpPr>
        <p:spPr/>
        <p:txBody>
          <a:bodyPr/>
          <a:lstStyle/>
          <a:p>
            <a:fld id="{9CD8D479-8942-46E8-A226-A4E01F7A105C}" type="slidenum">
              <a:rPr lang="en-CA" smtClean="0"/>
              <a:t>94</a:t>
            </a:fld>
            <a:endParaRPr lang="en-CA"/>
          </a:p>
        </p:txBody>
      </p:sp>
      <p:sp>
        <p:nvSpPr>
          <p:cNvPr id="5" name="Date Placeholder 4">
            <a:extLst>
              <a:ext uri="{FF2B5EF4-FFF2-40B4-BE49-F238E27FC236}">
                <a16:creationId xmlns:a16="http://schemas.microsoft.com/office/drawing/2014/main" id="{E20FAEE4-252D-D103-67F4-DE9808D75D4B}"/>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1C548C15-9314-AD13-7763-0D6D50D4F665}"/>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4620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44B7-460C-4026-1CB6-D9AC14084965}"/>
              </a:ext>
            </a:extLst>
          </p:cNvPr>
          <p:cNvSpPr>
            <a:spLocks noGrp="1"/>
          </p:cNvSpPr>
          <p:nvPr>
            <p:ph type="title"/>
          </p:nvPr>
        </p:nvSpPr>
        <p:spPr>
          <a:xfrm>
            <a:off x="2119474" y="611938"/>
            <a:ext cx="9371949" cy="1183566"/>
          </a:xfrm>
        </p:spPr>
        <p:txBody>
          <a:bodyPr/>
          <a:lstStyle/>
          <a:p>
            <a:endParaRPr lang="en-CA"/>
          </a:p>
        </p:txBody>
      </p:sp>
      <p:pic>
        <p:nvPicPr>
          <p:cNvPr id="7" name="Content Placeholder 6">
            <a:extLst>
              <a:ext uri="{FF2B5EF4-FFF2-40B4-BE49-F238E27FC236}">
                <a16:creationId xmlns:a16="http://schemas.microsoft.com/office/drawing/2014/main" id="{EE957C47-C14D-5B12-15B7-BC4AC88AD60A}"/>
              </a:ext>
            </a:extLst>
          </p:cNvPr>
          <p:cNvPicPr>
            <a:picLocks noGrp="1" noChangeAspect="1"/>
          </p:cNvPicPr>
          <p:nvPr>
            <p:ph idx="1"/>
          </p:nvPr>
        </p:nvPicPr>
        <p:blipFill>
          <a:blip r:embed="rId3"/>
          <a:stretch>
            <a:fillRect/>
          </a:stretch>
        </p:blipFill>
        <p:spPr>
          <a:xfrm>
            <a:off x="1261222" y="588099"/>
            <a:ext cx="9397363" cy="5681801"/>
          </a:xfrm>
          <a:prstGeom prst="rect">
            <a:avLst/>
          </a:prstGeom>
        </p:spPr>
      </p:pic>
      <p:sp>
        <p:nvSpPr>
          <p:cNvPr id="4" name="Slide Number Placeholder 3">
            <a:extLst>
              <a:ext uri="{FF2B5EF4-FFF2-40B4-BE49-F238E27FC236}">
                <a16:creationId xmlns:a16="http://schemas.microsoft.com/office/drawing/2014/main" id="{088960C1-FD21-6F71-FD00-86793D7B7750}"/>
              </a:ext>
            </a:extLst>
          </p:cNvPr>
          <p:cNvSpPr>
            <a:spLocks noGrp="1"/>
          </p:cNvSpPr>
          <p:nvPr>
            <p:ph type="sldNum" sz="quarter" idx="12"/>
          </p:nvPr>
        </p:nvSpPr>
        <p:spPr/>
        <p:txBody>
          <a:bodyPr/>
          <a:lstStyle/>
          <a:p>
            <a:fld id="{9CD8D479-8942-46E8-A226-A4E01F7A105C}" type="slidenum">
              <a:rPr lang="en-CA" smtClean="0"/>
              <a:t>95</a:t>
            </a:fld>
            <a:endParaRPr lang="en-CA"/>
          </a:p>
        </p:txBody>
      </p:sp>
      <p:sp>
        <p:nvSpPr>
          <p:cNvPr id="5" name="Date Placeholder 4">
            <a:extLst>
              <a:ext uri="{FF2B5EF4-FFF2-40B4-BE49-F238E27FC236}">
                <a16:creationId xmlns:a16="http://schemas.microsoft.com/office/drawing/2014/main" id="{7EBCE063-8612-787B-2789-21B215B8B686}"/>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015E3DFA-D4B4-8E17-B9A3-22CB8A7B3972}"/>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75168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5CAC-481B-F049-32A2-B3DA18D7F07E}"/>
              </a:ext>
            </a:extLst>
          </p:cNvPr>
          <p:cNvSpPr>
            <a:spLocks noGrp="1"/>
          </p:cNvSpPr>
          <p:nvPr>
            <p:ph type="title"/>
          </p:nvPr>
        </p:nvSpPr>
        <p:spPr/>
        <p:txBody>
          <a:bodyPr/>
          <a:lstStyle/>
          <a:p>
            <a:r>
              <a:rPr lang="en-CA" dirty="0"/>
              <a:t>Adaptive Radiation</a:t>
            </a:r>
          </a:p>
        </p:txBody>
      </p:sp>
      <p:graphicFrame>
        <p:nvGraphicFramePr>
          <p:cNvPr id="7" name="Content Placeholder 6">
            <a:extLst>
              <a:ext uri="{FF2B5EF4-FFF2-40B4-BE49-F238E27FC236}">
                <a16:creationId xmlns:a16="http://schemas.microsoft.com/office/drawing/2014/main" id="{14045F08-09AC-B690-A1A9-8AF6F2D605B8}"/>
              </a:ext>
            </a:extLst>
          </p:cNvPr>
          <p:cNvGraphicFramePr>
            <a:graphicFrameLocks noGrp="1"/>
          </p:cNvGraphicFramePr>
          <p:nvPr>
            <p:ph idx="1"/>
            <p:extLst>
              <p:ext uri="{D42A27DB-BD31-4B8C-83A1-F6EECF244321}">
                <p14:modId xmlns:p14="http://schemas.microsoft.com/office/powerpoint/2010/main" val="2614221141"/>
              </p:ext>
            </p:extLst>
          </p:nvPr>
        </p:nvGraphicFramePr>
        <p:xfrm>
          <a:off x="2916621" y="3058075"/>
          <a:ext cx="5919404" cy="1183567"/>
        </p:xfrm>
        <a:graphic>
          <a:graphicData uri="http://schemas.openxmlformats.org/drawingml/2006/table">
            <a:tbl>
              <a:tblPr firstRow="1" firstCol="1" bandRow="1"/>
              <a:tblGrid>
                <a:gridCol w="2959702">
                  <a:extLst>
                    <a:ext uri="{9D8B030D-6E8A-4147-A177-3AD203B41FA5}">
                      <a16:colId xmlns:a16="http://schemas.microsoft.com/office/drawing/2014/main" val="424171402"/>
                    </a:ext>
                  </a:extLst>
                </a:gridCol>
                <a:gridCol w="2959702">
                  <a:extLst>
                    <a:ext uri="{9D8B030D-6E8A-4147-A177-3AD203B41FA5}">
                      <a16:colId xmlns:a16="http://schemas.microsoft.com/office/drawing/2014/main" val="1385812893"/>
                    </a:ext>
                  </a:extLst>
                </a:gridCol>
              </a:tblGrid>
              <a:tr h="295892">
                <a:tc>
                  <a:txBody>
                    <a:bodyPr/>
                    <a:lstStyle/>
                    <a:p>
                      <a:pPr marL="457200"/>
                      <a:r>
                        <a:rPr lang="en-US" sz="1200">
                          <a:effectLst/>
                          <a:latin typeface="Calibri" panose="020F0502020204030204" pitchFamily="34" charset="0"/>
                          <a:ea typeface="Times New Roman" panose="02020603050405020304" pitchFamily="18" charset="0"/>
                          <a:cs typeface="Times New Roman" panose="02020603050405020304" pitchFamily="18" charset="0"/>
                        </a:rPr>
                        <a:t>Forest Population</a:t>
                      </a:r>
                      <a:endParaRPr lang="en-CA"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r>
                        <a:rPr lang="en-US" sz="1200">
                          <a:effectLst/>
                          <a:latin typeface="Calibri" panose="020F0502020204030204" pitchFamily="34" charset="0"/>
                          <a:ea typeface="Times New Roman" panose="02020603050405020304" pitchFamily="18" charset="0"/>
                          <a:cs typeface="Times New Roman" panose="02020603050405020304" pitchFamily="18" charset="0"/>
                        </a:rPr>
                        <a:t>Mountain Population</a:t>
                      </a:r>
                      <a:endParaRPr lang="en-CA"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5899339"/>
                  </a:ext>
                </a:extLst>
              </a:tr>
              <a:tr h="887675">
                <a:tc>
                  <a:txBody>
                    <a:bodyPr/>
                    <a:lstStyle/>
                    <a:p>
                      <a:pPr marL="342900" lvl="0" indent="-342900">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climb trees</a:t>
                      </a:r>
                      <a:endParaRPr lang="en-CA"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camouflage in trees</a:t>
                      </a:r>
                      <a:endParaRPr lang="en-CA" sz="12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shorter sight-lines</a:t>
                      </a:r>
                      <a:endParaRPr lang="en-CA"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climb over rocks</a:t>
                      </a:r>
                      <a:endParaRPr lang="en-C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camouflage in rocks</a:t>
                      </a:r>
                      <a:endParaRPr lang="en-C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farther sight-lines</a:t>
                      </a:r>
                      <a:endParaRPr lang="en-CA"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461912"/>
                  </a:ext>
                </a:extLst>
              </a:tr>
            </a:tbl>
          </a:graphicData>
        </a:graphic>
      </p:graphicFrame>
      <p:sp>
        <p:nvSpPr>
          <p:cNvPr id="4" name="Slide Number Placeholder 3">
            <a:extLst>
              <a:ext uri="{FF2B5EF4-FFF2-40B4-BE49-F238E27FC236}">
                <a16:creationId xmlns:a16="http://schemas.microsoft.com/office/drawing/2014/main" id="{FC1C361D-7D3E-D359-D3F7-C9209B81447F}"/>
              </a:ext>
            </a:extLst>
          </p:cNvPr>
          <p:cNvSpPr>
            <a:spLocks noGrp="1"/>
          </p:cNvSpPr>
          <p:nvPr>
            <p:ph type="sldNum" sz="quarter" idx="12"/>
          </p:nvPr>
        </p:nvSpPr>
        <p:spPr/>
        <p:txBody>
          <a:bodyPr/>
          <a:lstStyle/>
          <a:p>
            <a:fld id="{9CD8D479-8942-46E8-A226-A4E01F7A105C}" type="slidenum">
              <a:rPr lang="en-CA" smtClean="0"/>
              <a:t>96</a:t>
            </a:fld>
            <a:endParaRPr lang="en-CA"/>
          </a:p>
        </p:txBody>
      </p:sp>
      <p:sp>
        <p:nvSpPr>
          <p:cNvPr id="5" name="Date Placeholder 4">
            <a:extLst>
              <a:ext uri="{FF2B5EF4-FFF2-40B4-BE49-F238E27FC236}">
                <a16:creationId xmlns:a16="http://schemas.microsoft.com/office/drawing/2014/main" id="{A7759357-E7F0-70C0-7B73-ABD689213E5A}"/>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6746C19C-766C-C96C-337C-A8BAE38E9CBF}"/>
              </a:ext>
            </a:extLst>
          </p:cNvPr>
          <p:cNvSpPr>
            <a:spLocks noGrp="1"/>
          </p:cNvSpPr>
          <p:nvPr>
            <p:ph type="ftr" sz="quarter" idx="11"/>
          </p:nvPr>
        </p:nvSpPr>
        <p:spPr/>
        <p:txBody>
          <a:bodyPr/>
          <a:lstStyle/>
          <a:p>
            <a:r>
              <a:rPr lang="en-US"/>
              <a:t>Add a footer</a:t>
            </a:r>
            <a:endParaRPr lang="en-US" dirty="0"/>
          </a:p>
        </p:txBody>
      </p:sp>
      <p:sp>
        <p:nvSpPr>
          <p:cNvPr id="9" name="TextBox 8">
            <a:extLst>
              <a:ext uri="{FF2B5EF4-FFF2-40B4-BE49-F238E27FC236}">
                <a16:creationId xmlns:a16="http://schemas.microsoft.com/office/drawing/2014/main" id="{94166188-EE14-A750-8DC5-78D1B65860CF}"/>
              </a:ext>
            </a:extLst>
          </p:cNvPr>
          <p:cNvSpPr txBox="1"/>
          <p:nvPr/>
        </p:nvSpPr>
        <p:spPr>
          <a:xfrm>
            <a:off x="1454065" y="1844566"/>
            <a:ext cx="9144259" cy="923330"/>
          </a:xfrm>
          <a:prstGeom prst="rect">
            <a:avLst/>
          </a:prstGeom>
          <a:noFill/>
        </p:spPr>
        <p:txBody>
          <a:bodyPr wrap="square" rtlCol="0">
            <a:spAutoFit/>
          </a:bodyPr>
          <a:lstStyle/>
          <a:p>
            <a:r>
              <a:rPr lang="en-US" dirty="0"/>
              <a:t>• when two or more different populations of the same species live in different types of habitats, the environmental pressures acting on them might not be the same and the two populations would start to change independent of each other</a:t>
            </a:r>
            <a:endParaRPr lang="en-CA" dirty="0"/>
          </a:p>
        </p:txBody>
      </p:sp>
    </p:spTree>
    <p:extLst>
      <p:ext uri="{BB962C8B-B14F-4D97-AF65-F5344CB8AC3E}">
        <p14:creationId xmlns:p14="http://schemas.microsoft.com/office/powerpoint/2010/main" val="232734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6E82-6D76-8F94-6ACC-5ECD4A1E4A8A}"/>
              </a:ext>
            </a:extLst>
          </p:cNvPr>
          <p:cNvSpPr>
            <a:spLocks noGrp="1"/>
          </p:cNvSpPr>
          <p:nvPr>
            <p:ph type="title"/>
          </p:nvPr>
        </p:nvSpPr>
        <p:spPr>
          <a:xfrm>
            <a:off x="1410026" y="276087"/>
            <a:ext cx="9371949" cy="1183566"/>
          </a:xfrm>
        </p:spPr>
        <p:txBody>
          <a:bodyPr anchor="b">
            <a:normAutofit/>
          </a:bodyPr>
          <a:lstStyle/>
          <a:p>
            <a:r>
              <a:rPr lang="en-CA" dirty="0"/>
              <a:t>Adaptive Radiation</a:t>
            </a:r>
          </a:p>
        </p:txBody>
      </p:sp>
      <p:sp>
        <p:nvSpPr>
          <p:cNvPr id="7" name="Content Placeholder 6">
            <a:extLst>
              <a:ext uri="{FF2B5EF4-FFF2-40B4-BE49-F238E27FC236}">
                <a16:creationId xmlns:a16="http://schemas.microsoft.com/office/drawing/2014/main" id="{549F45EB-0FA7-CF73-4F3D-0924FAAE2749}"/>
              </a:ext>
            </a:extLst>
          </p:cNvPr>
          <p:cNvSpPr txBox="1">
            <a:spLocks noGrp="1"/>
          </p:cNvSpPr>
          <p:nvPr>
            <p:ph sz="half" idx="1"/>
          </p:nvPr>
        </p:nvSpPr>
        <p:spPr>
          <a:xfrm>
            <a:off x="1409700" y="1556281"/>
            <a:ext cx="4610099" cy="4620682"/>
          </a:xfrm>
        </p:spPr>
        <p:txBody>
          <a:bodyPr rtlCol="0">
            <a:normAutofit/>
          </a:bodyPr>
          <a:lstStyle/>
          <a:p>
            <a:pPr marL="0" indent="0">
              <a:buNone/>
            </a:pPr>
            <a:r>
              <a:rPr lang="en-US" dirty="0"/>
              <a:t>• if the two populations change enough compared to each other, they can stop being able to produce offspring together</a:t>
            </a:r>
          </a:p>
          <a:p>
            <a:pPr marL="0" indent="0">
              <a:buNone/>
            </a:pPr>
            <a:r>
              <a:rPr lang="en-US" dirty="0"/>
              <a:t>	•example: Galapagos finches</a:t>
            </a:r>
          </a:p>
          <a:p>
            <a:pPr marL="0" indent="0">
              <a:buNone/>
            </a:pPr>
            <a:r>
              <a:rPr lang="en-US" dirty="0"/>
              <a:t>•finch population blown to Galapagos Islands (15 islands) from South America </a:t>
            </a:r>
          </a:p>
          <a:p>
            <a:pPr marL="0" indent="0">
              <a:buNone/>
            </a:pPr>
            <a:r>
              <a:rPr lang="en-US" dirty="0"/>
              <a:t>•different food types on the different islands</a:t>
            </a:r>
          </a:p>
          <a:p>
            <a:pPr marL="0" indent="0">
              <a:buNone/>
            </a:pPr>
            <a:r>
              <a:rPr lang="en-US" dirty="0"/>
              <a:t>• finches on different islands gradually evolved different beak sizes to match the food types</a:t>
            </a:r>
          </a:p>
        </p:txBody>
      </p:sp>
      <p:pic>
        <p:nvPicPr>
          <p:cNvPr id="3" name="Picture 2">
            <a:extLst>
              <a:ext uri="{FF2B5EF4-FFF2-40B4-BE49-F238E27FC236}">
                <a16:creationId xmlns:a16="http://schemas.microsoft.com/office/drawing/2014/main" id="{FC0C3561-9B2C-8644-8A7E-E088C8E27086}"/>
              </a:ext>
            </a:extLst>
          </p:cNvPr>
          <p:cNvPicPr>
            <a:picLocks noChangeAspect="1"/>
          </p:cNvPicPr>
          <p:nvPr/>
        </p:nvPicPr>
        <p:blipFill>
          <a:blip r:embed="rId2"/>
          <a:stretch>
            <a:fillRect/>
          </a:stretch>
        </p:blipFill>
        <p:spPr>
          <a:xfrm>
            <a:off x="6019799" y="2159597"/>
            <a:ext cx="5825642" cy="2723488"/>
          </a:xfrm>
          <a:prstGeom prst="rect">
            <a:avLst/>
          </a:prstGeom>
          <a:noFill/>
        </p:spPr>
      </p:pic>
      <p:sp>
        <p:nvSpPr>
          <p:cNvPr id="4" name="Slide Number Placeholder 3">
            <a:extLst>
              <a:ext uri="{FF2B5EF4-FFF2-40B4-BE49-F238E27FC236}">
                <a16:creationId xmlns:a16="http://schemas.microsoft.com/office/drawing/2014/main" id="{4D756F5D-3B8A-2E1E-74F2-21015890CD09}"/>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CA" sz="1000" smtClean="0"/>
              <a:pPr>
                <a:lnSpc>
                  <a:spcPct val="90000"/>
                </a:lnSpc>
                <a:spcAft>
                  <a:spcPts val="600"/>
                </a:spcAft>
              </a:pPr>
              <a:t>97</a:t>
            </a:fld>
            <a:endParaRPr lang="en-CA" sz="1000"/>
          </a:p>
        </p:txBody>
      </p:sp>
      <p:sp>
        <p:nvSpPr>
          <p:cNvPr id="5" name="Date Placeholder 4">
            <a:extLst>
              <a:ext uri="{FF2B5EF4-FFF2-40B4-BE49-F238E27FC236}">
                <a16:creationId xmlns:a16="http://schemas.microsoft.com/office/drawing/2014/main" id="{27B20A3B-20DC-04D8-E61F-E5EF1680943D}"/>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3/10/2024</a:t>
            </a:fld>
            <a:endParaRPr lang="en-US" sz="1000"/>
          </a:p>
        </p:txBody>
      </p:sp>
      <p:sp>
        <p:nvSpPr>
          <p:cNvPr id="6" name="Footer Placeholder 5">
            <a:extLst>
              <a:ext uri="{FF2B5EF4-FFF2-40B4-BE49-F238E27FC236}">
                <a16:creationId xmlns:a16="http://schemas.microsoft.com/office/drawing/2014/main" id="{A6349DA3-37E4-B1B1-F0F3-80F56375C012}"/>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16206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86A8-FADE-B3B9-3115-0527AE613EDD}"/>
              </a:ext>
            </a:extLst>
          </p:cNvPr>
          <p:cNvSpPr>
            <a:spLocks noGrp="1"/>
          </p:cNvSpPr>
          <p:nvPr>
            <p:ph type="title"/>
          </p:nvPr>
        </p:nvSpPr>
        <p:spPr/>
        <p:txBody>
          <a:bodyPr/>
          <a:lstStyle/>
          <a:p>
            <a:r>
              <a:rPr lang="en-US" dirty="0"/>
              <a:t>Extinction &amp; Selective Pressure</a:t>
            </a:r>
            <a:br>
              <a:rPr lang="en-US" dirty="0"/>
            </a:br>
            <a:endParaRPr lang="en-CA" dirty="0"/>
          </a:p>
        </p:txBody>
      </p:sp>
      <p:sp>
        <p:nvSpPr>
          <p:cNvPr id="3" name="Content Placeholder 2">
            <a:extLst>
              <a:ext uri="{FF2B5EF4-FFF2-40B4-BE49-F238E27FC236}">
                <a16:creationId xmlns:a16="http://schemas.microsoft.com/office/drawing/2014/main" id="{94BDB03C-B5D1-B861-DB75-03917F1ABC63}"/>
              </a:ext>
            </a:extLst>
          </p:cNvPr>
          <p:cNvSpPr>
            <a:spLocks noGrp="1"/>
          </p:cNvSpPr>
          <p:nvPr>
            <p:ph idx="1"/>
          </p:nvPr>
        </p:nvSpPr>
        <p:spPr/>
        <p:txBody>
          <a:bodyPr/>
          <a:lstStyle/>
          <a:p>
            <a:pPr marL="0" indent="0">
              <a:buNone/>
            </a:pPr>
            <a:r>
              <a:rPr lang="en-US" dirty="0">
                <a:solidFill>
                  <a:srgbClr val="FF0000"/>
                </a:solidFill>
              </a:rPr>
              <a:t>• Selective pressures </a:t>
            </a:r>
            <a:r>
              <a:rPr lang="en-US" dirty="0"/>
              <a:t>caused by environmental changes can also cause a species to become extinct</a:t>
            </a:r>
          </a:p>
          <a:p>
            <a:pPr marL="0" indent="0">
              <a:buNone/>
            </a:pPr>
            <a:r>
              <a:rPr lang="en-US" dirty="0"/>
              <a:t>• major catastrophic events can lead to dramatic changes in the environment</a:t>
            </a:r>
          </a:p>
          <a:p>
            <a:pPr marL="0" indent="0">
              <a:buNone/>
            </a:pPr>
            <a:r>
              <a:rPr lang="en-US" dirty="0"/>
              <a:t>• example: asteroid impact caused large amounts of dust and soot to be thrown into the atmosphere blocked out solar energy change in global temperature caused the extinction of the dinosaurs</a:t>
            </a:r>
          </a:p>
          <a:p>
            <a:r>
              <a:rPr lang="en-US" dirty="0">
                <a:solidFill>
                  <a:srgbClr val="FF0000"/>
                </a:solidFill>
              </a:rPr>
              <a:t>fossil records </a:t>
            </a:r>
            <a:r>
              <a:rPr lang="en-US" dirty="0"/>
              <a:t>indicate that there have been 5 mass extinction events (75% or greater loss of species)</a:t>
            </a:r>
          </a:p>
          <a:p>
            <a:endParaRPr lang="en-CA" dirty="0"/>
          </a:p>
        </p:txBody>
      </p:sp>
      <p:sp>
        <p:nvSpPr>
          <p:cNvPr id="4" name="Slide Number Placeholder 3">
            <a:extLst>
              <a:ext uri="{FF2B5EF4-FFF2-40B4-BE49-F238E27FC236}">
                <a16:creationId xmlns:a16="http://schemas.microsoft.com/office/drawing/2014/main" id="{B5C15979-F12E-F327-DED9-A49A4F96FB7B}"/>
              </a:ext>
            </a:extLst>
          </p:cNvPr>
          <p:cNvSpPr>
            <a:spLocks noGrp="1"/>
          </p:cNvSpPr>
          <p:nvPr>
            <p:ph type="sldNum" sz="quarter" idx="12"/>
          </p:nvPr>
        </p:nvSpPr>
        <p:spPr/>
        <p:txBody>
          <a:bodyPr/>
          <a:lstStyle/>
          <a:p>
            <a:fld id="{9CD8D479-8942-46E8-A226-A4E01F7A105C}" type="slidenum">
              <a:rPr lang="en-CA" smtClean="0"/>
              <a:t>98</a:t>
            </a:fld>
            <a:endParaRPr lang="en-CA"/>
          </a:p>
        </p:txBody>
      </p:sp>
      <p:sp>
        <p:nvSpPr>
          <p:cNvPr id="5" name="Date Placeholder 4">
            <a:extLst>
              <a:ext uri="{FF2B5EF4-FFF2-40B4-BE49-F238E27FC236}">
                <a16:creationId xmlns:a16="http://schemas.microsoft.com/office/drawing/2014/main" id="{31C822E4-6E38-2670-1870-6C5ED0AEF8B9}"/>
              </a:ext>
            </a:extLst>
          </p:cNvPr>
          <p:cNvSpPr>
            <a:spLocks noGrp="1"/>
          </p:cNvSpPr>
          <p:nvPr>
            <p:ph type="dt" sz="half" idx="10"/>
          </p:nvPr>
        </p:nvSpPr>
        <p:spPr/>
        <p:txBody>
          <a:bodyPr/>
          <a:lstStyle/>
          <a:p>
            <a:fld id="{6DD1B487-36FD-4CED-B07A-1A81FC6540B1}" type="datetime1">
              <a:rPr lang="en-US" smtClean="0"/>
              <a:pPr/>
              <a:t>3/10/2024</a:t>
            </a:fld>
            <a:endParaRPr lang="en-US" dirty="0"/>
          </a:p>
        </p:txBody>
      </p:sp>
      <p:sp>
        <p:nvSpPr>
          <p:cNvPr id="6" name="Footer Placeholder 5">
            <a:extLst>
              <a:ext uri="{FF2B5EF4-FFF2-40B4-BE49-F238E27FC236}">
                <a16:creationId xmlns:a16="http://schemas.microsoft.com/office/drawing/2014/main" id="{FB7A204B-BD9C-6425-C230-49265297DC36}"/>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3719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C346-1C16-A7EC-DAF0-7DDCAB592F55}"/>
              </a:ext>
            </a:extLst>
          </p:cNvPr>
          <p:cNvSpPr>
            <a:spLocks noGrp="1"/>
          </p:cNvSpPr>
          <p:nvPr>
            <p:ph type="ctrTitle"/>
          </p:nvPr>
        </p:nvSpPr>
        <p:spPr/>
        <p:txBody>
          <a:bodyPr/>
          <a:lstStyle/>
          <a:p>
            <a:r>
              <a:rPr lang="en-CA" dirty="0"/>
              <a:t>Artificial Selection</a:t>
            </a:r>
          </a:p>
        </p:txBody>
      </p:sp>
      <p:sp>
        <p:nvSpPr>
          <p:cNvPr id="3" name="Subtitle 2">
            <a:extLst>
              <a:ext uri="{FF2B5EF4-FFF2-40B4-BE49-F238E27FC236}">
                <a16:creationId xmlns:a16="http://schemas.microsoft.com/office/drawing/2014/main" id="{4FBE485C-B0F3-B5B4-D18B-E920041E8050}"/>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147754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12167</TotalTime>
  <Words>4281</Words>
  <Application>Microsoft Office PowerPoint</Application>
  <PresentationFormat>Widescreen</PresentationFormat>
  <Paragraphs>944</Paragraphs>
  <Slides>115</Slides>
  <Notes>96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115</vt:i4>
      </vt:variant>
    </vt:vector>
  </HeadingPairs>
  <TitlesOfParts>
    <vt:vector size="124" baseType="lpstr">
      <vt:lpstr>ＭＳ Ｐゴシック</vt:lpstr>
      <vt:lpstr>Arial</vt:lpstr>
      <vt:lpstr>Calibri</vt:lpstr>
      <vt:lpstr>Corbel</vt:lpstr>
      <vt:lpstr>Google Sans</vt:lpstr>
      <vt:lpstr>Source Sans Pro</vt:lpstr>
      <vt:lpstr>Symbol</vt:lpstr>
      <vt:lpstr>Times New Roman</vt:lpstr>
      <vt:lpstr>Ecology 16x9</vt:lpstr>
      <vt:lpstr>Biology 10-Sex Linked Traits</vt:lpstr>
      <vt:lpstr>Front Loading</vt:lpstr>
      <vt:lpstr>PowerPoint Presentation</vt:lpstr>
      <vt:lpstr>PowerPoint Presentation</vt:lpstr>
      <vt:lpstr>Sex Chromosomes</vt:lpstr>
      <vt:lpstr>What are the non-sex chromosome called?</vt:lpstr>
      <vt:lpstr>What are the non-sex chromosome Called?</vt:lpstr>
      <vt:lpstr>What Does Sex-Linked Mean?</vt:lpstr>
      <vt:lpstr>Y- Linked Traits</vt:lpstr>
      <vt:lpstr>Y- Linked Traits</vt:lpstr>
      <vt:lpstr>X-Linked Dominant  Traits</vt:lpstr>
      <vt:lpstr>Dominant X-Linked </vt:lpstr>
      <vt:lpstr>Dominant X-Linked </vt:lpstr>
      <vt:lpstr>X-Linked Recessive Traits</vt:lpstr>
      <vt:lpstr>X-Linked Recessive Traits</vt:lpstr>
      <vt:lpstr>X-Linked Recessive Disorders</vt:lpstr>
      <vt:lpstr>X Chromosome Inactivation or Lyonization</vt:lpstr>
      <vt:lpstr>Why are Female orange cats less common than males?</vt:lpstr>
      <vt:lpstr>X-Linked Recessive Traits</vt:lpstr>
      <vt:lpstr>X-Linked Recessive Traits</vt:lpstr>
      <vt:lpstr>Video</vt:lpstr>
      <vt:lpstr>Biology 10-Pedigree</vt:lpstr>
      <vt:lpstr>What is a pedigree chart?</vt:lpstr>
      <vt:lpstr>Reading Pedigree Charts</vt:lpstr>
      <vt:lpstr>There are 5 Different Types of Pedigree Charts</vt:lpstr>
      <vt:lpstr>Pedigree Charts</vt:lpstr>
      <vt:lpstr>Autosomal Dominant Inheritance</vt:lpstr>
      <vt:lpstr>Autosomal Dominant Inheritance</vt:lpstr>
      <vt:lpstr>Autosomal Dominant Inheritance</vt:lpstr>
      <vt:lpstr>Autosomal Recessive Inheritance</vt:lpstr>
      <vt:lpstr>Autosomal Recessive Inheritance</vt:lpstr>
      <vt:lpstr>Autosomal Recessive Inheritance</vt:lpstr>
      <vt:lpstr>Interpreting Pedigree Charts</vt:lpstr>
      <vt:lpstr>Interpreting Pedigree Charts</vt:lpstr>
      <vt:lpstr>Interpreting Pedigree Charts</vt:lpstr>
      <vt:lpstr>Khan Academy- Pedigree Video</vt:lpstr>
      <vt:lpstr>Sci 10-Mutations</vt:lpstr>
      <vt:lpstr>What is a Mutation?</vt:lpstr>
      <vt:lpstr>Mutations occur in 2 ways</vt:lpstr>
      <vt:lpstr>Are mutations helpful or harmful?</vt:lpstr>
      <vt:lpstr>Most Common Mutation in Humans</vt:lpstr>
      <vt:lpstr>Harmful Mutations</vt:lpstr>
      <vt:lpstr>Neutral Mutations</vt:lpstr>
      <vt:lpstr>Helpful Mutations</vt:lpstr>
      <vt:lpstr>Mutations</vt:lpstr>
      <vt:lpstr>Mutations</vt:lpstr>
      <vt:lpstr>Mutations</vt:lpstr>
      <vt:lpstr>Types of Chromosome Mutations</vt:lpstr>
      <vt:lpstr>Deletion</vt:lpstr>
      <vt:lpstr>Inversion</vt:lpstr>
      <vt:lpstr>Translocation</vt:lpstr>
      <vt:lpstr>Nondisjunction</vt:lpstr>
      <vt:lpstr>Duplication</vt:lpstr>
      <vt:lpstr>Video (Amoeba Sisters)</vt:lpstr>
      <vt:lpstr>Sci 10-Mutations</vt:lpstr>
      <vt:lpstr>Translation Review</vt:lpstr>
      <vt:lpstr>Translation Check</vt:lpstr>
      <vt:lpstr>Translation Check</vt:lpstr>
      <vt:lpstr>Translation Check</vt:lpstr>
      <vt:lpstr>Gene Mutations</vt:lpstr>
      <vt:lpstr>Types of Gene Mutations</vt:lpstr>
      <vt:lpstr>Point Mutations </vt:lpstr>
      <vt:lpstr>Point Mutation- Silent  silent mutation – order of amino acids after translation does not change </vt:lpstr>
      <vt:lpstr>Point Mutation-Silent</vt:lpstr>
      <vt:lpstr>Point Mutation- Missense  missense mutation – order of amino acids changes </vt:lpstr>
      <vt:lpstr>Point Mutation- Missense  missense mutation – order of amino acids changes </vt:lpstr>
      <vt:lpstr>Point Mutations-Nonsense</vt:lpstr>
      <vt:lpstr>Point Mutations-Nonsense</vt:lpstr>
      <vt:lpstr>Frameshift Mutations</vt:lpstr>
      <vt:lpstr>Frameshift Mutation-Deletion</vt:lpstr>
      <vt:lpstr>Frameshift Mutation-Deletion</vt:lpstr>
      <vt:lpstr>Frameshift Mutations- Insertion</vt:lpstr>
      <vt:lpstr>Frameshift Mutations- Insertion</vt:lpstr>
      <vt:lpstr>Frameshift Mutations</vt:lpstr>
      <vt:lpstr>Summary</vt:lpstr>
      <vt:lpstr>Mutations Further</vt:lpstr>
      <vt:lpstr>Video</vt:lpstr>
      <vt:lpstr>Sci-10 Natural Selection</vt:lpstr>
      <vt:lpstr>Charles Darwin</vt:lpstr>
      <vt:lpstr>Charles Darwin</vt:lpstr>
      <vt:lpstr>Introduction</vt:lpstr>
      <vt:lpstr>Origin of Species:  Darwin’s Book</vt:lpstr>
      <vt:lpstr>Natural Selection</vt:lpstr>
      <vt:lpstr>Natural Selection </vt:lpstr>
      <vt:lpstr>PowerPoint Presentation</vt:lpstr>
      <vt:lpstr>PowerPoint Presentation</vt:lpstr>
      <vt:lpstr>Selective Advantage</vt:lpstr>
      <vt:lpstr>Variation</vt:lpstr>
      <vt:lpstr>Variation-Mutations</vt:lpstr>
      <vt:lpstr>Variation-Crossing Over</vt:lpstr>
      <vt:lpstr>Adaptation</vt:lpstr>
      <vt:lpstr>Genetic Drift</vt:lpstr>
      <vt:lpstr>Gene Flow</vt:lpstr>
      <vt:lpstr>Speciation</vt:lpstr>
      <vt:lpstr>PowerPoint Presentation</vt:lpstr>
      <vt:lpstr>Adaptive Radiation</vt:lpstr>
      <vt:lpstr>Adaptive Radiation</vt:lpstr>
      <vt:lpstr>Extinction &amp; Selective Pressure </vt:lpstr>
      <vt:lpstr>Artificial Selection</vt:lpstr>
      <vt:lpstr>Artificial Selection</vt:lpstr>
      <vt:lpstr>Artificial Selection Examples</vt:lpstr>
      <vt:lpstr>Artificial Selection Examples</vt:lpstr>
      <vt:lpstr>Artificial Selection Examples</vt:lpstr>
      <vt:lpstr>Artificial Selection Examples</vt:lpstr>
      <vt:lpstr>Artificial Selection Examples</vt:lpstr>
      <vt:lpstr>Artificial Selection Examples</vt:lpstr>
      <vt:lpstr>Artificial Selection Example</vt:lpstr>
      <vt:lpstr>Artificial Selection</vt:lpstr>
      <vt:lpstr>The Three Sisters</vt:lpstr>
      <vt:lpstr>What are some benefits and risks associated with artificial selection of agricultural crops?</vt:lpstr>
      <vt:lpstr>What are some benefits and risks associated with artificial selection of agricultural crops?</vt:lpstr>
      <vt:lpstr>Natural Versus Artificial</vt:lpstr>
      <vt:lpstr>Questions</vt:lpstr>
      <vt:lpstr>Video</vt:lpstr>
      <vt:lpstr>Videos Genes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10-Sex Linked Traits and Pedigree</dc:title>
  <dc:creator>Anita</dc:creator>
  <cp:lastModifiedBy>Anita</cp:lastModifiedBy>
  <cp:revision>30</cp:revision>
  <cp:lastPrinted>2023-10-04T15:00:53Z</cp:lastPrinted>
  <dcterms:created xsi:type="dcterms:W3CDTF">2023-09-18T15:51:33Z</dcterms:created>
  <dcterms:modified xsi:type="dcterms:W3CDTF">2024-03-10T20:09:02Z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