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5294" autoAdjust="0"/>
  </p:normalViewPr>
  <p:slideViewPr>
    <p:cSldViewPr snapToGrid="0">
      <p:cViewPr varScale="1">
        <p:scale>
          <a:sx n="29" d="100"/>
          <a:sy n="29" d="100"/>
        </p:scale>
        <p:origin x="77" y="12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3/10/2024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3/10/2024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Lesson 7- Other Patterns of Inheritance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Biology 10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FADB-027C-9911-8D6F-CC9BF1A8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D49F3-7055-5584-1857-0016B1EEC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can distinguish between co-dominance, incomplete dominance, multiple-allele, and polygenic traits.</a:t>
            </a:r>
            <a:endParaRPr lang="en-C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can use a Punnett square to determine the probability of genotypes and/or phenotypes for co-dominance, incomplete dominance and multiple allele traits.</a:t>
            </a:r>
            <a:endParaRPr lang="en-C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8BDDC-37FD-F07D-E69E-C4F83B91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CA" smtClean="0"/>
              <a:t>2</a:t>
            </a:fld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1A3C2-559E-9909-9E53-CBAB674C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7E5FC-798D-D571-1F46-4657757D5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4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5E864-2F8A-1FBA-DCB9-D4BF2DE1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Co-Dominance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576E7-A595-F87C-58A9-9242EF084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 when different alleles for the same trait are present in different parts of the organism</a:t>
            </a:r>
            <a:endParaRPr lang="en-CA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  hair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calico cats, flowers with different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petals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F500C-4E85-3D0F-77A7-5DA485E77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CA" smtClean="0"/>
              <a:t>3</a:t>
            </a:fld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F2DFF-C7CA-FCC7-BD76-6DC36302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92187-67A8-F62E-157D-8A09960F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5FC013-D79D-B3AA-6412-F86C02A00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227" y="2919974"/>
            <a:ext cx="3629545" cy="337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9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6C4B5-D52A-9AA1-669A-571A2B1C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Incomplete 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9CA6-17A7-9C51-0C21-5379BCD83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 when the phenotype of heterozygous individuals is a blending of the dominant and recessive traits</a:t>
            </a:r>
            <a:endParaRPr lang="en-CA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  white and red carnations produce pink carnations.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0E2B5-92AB-9FD6-582B-1CB6BDB01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CA" smtClean="0"/>
              <a:t>4</a:t>
            </a:fld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BAB56-1AA7-DDEA-5A35-28F0B580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78EDD-9C30-23A7-7007-E2768470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9509DD-98F1-077B-6A52-1122CB57E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285" y="3297600"/>
            <a:ext cx="5554359" cy="311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39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9B51-03ED-88D1-EC94-8A5E9F11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Multiple-Allele Traits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99428-49C5-D94F-FCDE-6D789D240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trait for which there are more than two alleles occurring at the same gene location on a chromosome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	blood typing (3 different alleles)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D4CF-43FA-387D-2617-E9E4E161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CA" smtClean="0"/>
              <a:t>5</a:t>
            </a:fld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BCF6-31D6-3701-9C81-756DDFF2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5F3EB-7C3B-D3CD-9083-B0C37870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2460D1-59A1-00BB-6AC1-4837B9D72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76374"/>
              </p:ext>
            </p:extLst>
          </p:nvPr>
        </p:nvGraphicFramePr>
        <p:xfrm>
          <a:off x="2620461" y="3274301"/>
          <a:ext cx="7710655" cy="2324395"/>
        </p:xfrm>
        <a:graphic>
          <a:graphicData uri="http://schemas.openxmlformats.org/drawingml/2006/table">
            <a:tbl>
              <a:tblPr firstRow="1" firstCol="1" bandRow="1"/>
              <a:tblGrid>
                <a:gridCol w="2105209">
                  <a:extLst>
                    <a:ext uri="{9D8B030D-6E8A-4147-A177-3AD203B41FA5}">
                      <a16:colId xmlns:a16="http://schemas.microsoft.com/office/drawing/2014/main" val="264797100"/>
                    </a:ext>
                  </a:extLst>
                </a:gridCol>
                <a:gridCol w="2802723">
                  <a:extLst>
                    <a:ext uri="{9D8B030D-6E8A-4147-A177-3AD203B41FA5}">
                      <a16:colId xmlns:a16="http://schemas.microsoft.com/office/drawing/2014/main" val="1102269588"/>
                    </a:ext>
                  </a:extLst>
                </a:gridCol>
                <a:gridCol w="2802723">
                  <a:extLst>
                    <a:ext uri="{9D8B030D-6E8A-4147-A177-3AD203B41FA5}">
                      <a16:colId xmlns:a16="http://schemas.microsoft.com/office/drawing/2014/main" val="699553138"/>
                    </a:ext>
                  </a:extLst>
                </a:gridCol>
              </a:tblGrid>
              <a:tr h="464879">
                <a:tc>
                  <a:txBody>
                    <a:bodyPr/>
                    <a:lstStyle/>
                    <a:p>
                      <a:r>
                        <a:rPr lang="en-US" sz="28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Blood Type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Genotype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Phenotype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302547"/>
                  </a:ext>
                </a:extLst>
              </a:tr>
              <a:tr h="464879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 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A Blood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2043697"/>
                  </a:ext>
                </a:extLst>
              </a:tr>
              <a:tr h="464879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C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 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B Blood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224777"/>
                  </a:ext>
                </a:extLst>
              </a:tr>
              <a:tr h="464879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AB Blood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942225"/>
                  </a:ext>
                </a:extLst>
              </a:tr>
              <a:tr h="464879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C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 Blood</a:t>
                      </a:r>
                      <a:endParaRPr lang="en-C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012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15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FF9AF-4D3F-7DD1-4112-EA1803D0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</p:spPr>
        <p:txBody>
          <a:bodyPr anchor="b">
            <a:normAutofit/>
          </a:bodyPr>
          <a:lstStyle/>
          <a:p>
            <a:r>
              <a:rPr lang="en-CA" dirty="0"/>
              <a:t>Multiple-Allele Traits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50C4B-C4F8-6B73-3AD7-30F264F5B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>
                <a:effectLst/>
              </a:rPr>
              <a:t>blood type can be dominant/recessive (</a:t>
            </a:r>
            <a:r>
              <a:rPr lang="en-US" err="1">
                <a:effectLst/>
              </a:rPr>
              <a:t>I</a:t>
            </a:r>
            <a:r>
              <a:rPr lang="en-US" baseline="30000" err="1">
                <a:effectLst/>
              </a:rPr>
              <a:t>A</a:t>
            </a:r>
            <a:r>
              <a:rPr lang="en-US" err="1">
                <a:effectLst/>
              </a:rPr>
              <a:t>i</a:t>
            </a:r>
            <a:r>
              <a:rPr lang="en-US">
                <a:effectLst/>
              </a:rPr>
              <a:t> or ii) or codominant (I</a:t>
            </a:r>
            <a:r>
              <a:rPr lang="en-US" baseline="30000">
                <a:effectLst/>
              </a:rPr>
              <a:t>A</a:t>
            </a:r>
            <a:r>
              <a:rPr lang="en-US">
                <a:effectLst/>
              </a:rPr>
              <a:t>I</a:t>
            </a:r>
            <a:r>
              <a:rPr lang="en-US" baseline="30000">
                <a:effectLst/>
              </a:rPr>
              <a:t>B</a:t>
            </a:r>
            <a:r>
              <a:rPr lang="en-US">
                <a:effectLst/>
              </a:rPr>
              <a:t>)</a:t>
            </a:r>
            <a:endParaRPr lang="en-CA">
              <a:effectLst/>
            </a:endParaRPr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b="1">
                <a:effectLst/>
              </a:rPr>
              <a:t>if asked, “I” for blood type stands for </a:t>
            </a:r>
            <a:r>
              <a:rPr lang="en-US" b="1" err="1">
                <a:effectLst/>
              </a:rPr>
              <a:t>isoagglutinogen</a:t>
            </a:r>
            <a:r>
              <a:rPr lang="en-US" b="1">
                <a:effectLst/>
              </a:rPr>
              <a:t>, another term for antigen</a:t>
            </a:r>
            <a:endParaRPr lang="en-CA">
              <a:effectLst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>
                <a:effectLst/>
              </a:rPr>
              <a:t>in addition to this, blood is also listed as Rh positive or negative</a:t>
            </a:r>
            <a:endParaRPr lang="en-CA">
              <a:effectLst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>
                <a:effectLst/>
              </a:rPr>
              <a:t>this is an autosomal trait</a:t>
            </a:r>
            <a:endParaRPr lang="en-CA">
              <a:effectLst/>
            </a:endParaRPr>
          </a:p>
          <a:p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45B2C8-4AA0-D5D4-B2AB-1FE0DC09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769174"/>
            <a:ext cx="4609775" cy="4194895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15F4F-B23D-33EF-C15D-8CB2ED1F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9CD8D479-8942-46E8-A226-A4E01F7A105C}" type="slidenum">
              <a:rPr lang="en-CA" sz="10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CA" sz="10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2D35-A2D1-A4AE-839B-FA72544C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3403" y="6629400"/>
            <a:ext cx="1000662" cy="228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DD1B487-36FD-4CED-B07A-1A81FC6540B1}" type="datetime1">
              <a:rPr lang="en-US" sz="1000" smtClean="0"/>
              <a:pPr>
                <a:lnSpc>
                  <a:spcPct val="90000"/>
                </a:lnSpc>
                <a:spcAft>
                  <a:spcPts val="600"/>
                </a:spcAft>
              </a:pPr>
              <a:t>3/10/2024</a:t>
            </a:fld>
            <a:endParaRPr lang="en-US" sz="100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E3927-EEA8-D368-2DE7-00970760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29400"/>
            <a:ext cx="9144259" cy="228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37099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C21DB-C014-9BA8-78A7-21A89BEF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Polygenetic Traits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6705E-2E74-832B-3B08-F7D9FF9A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1566001"/>
            <a:ext cx="5716914" cy="462068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endParaRPr lang="en-C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genes (OCA2 and HERC2) on chromosome 15 have a major role in eye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these produce and regulate the amount of melanin (pigmentation) in the iris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9244" lvl="2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 melanin = lighter (blue) eyes</a:t>
            </a:r>
            <a:endParaRPr lang="en-C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9244" lvl="2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melanin = darker eyes (brown)</a:t>
            </a:r>
            <a:endParaRPr lang="en-C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additional 14 other genes have minor roles in determining smaller variations in eye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(ex: shades of blue)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34DAA-7E78-F60C-74CD-66E5A363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CA" smtClean="0"/>
              <a:t>7</a:t>
            </a:fld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BD154-379C-85E7-1335-F648DF05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CF7BD-59FC-6A36-6FC6-5E0EEC5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5E5556-61C3-A39A-131D-CF3B99A46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592" y="350142"/>
            <a:ext cx="43815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42</TotalTime>
  <Words>330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Symbol</vt:lpstr>
      <vt:lpstr>Times New Roman</vt:lpstr>
      <vt:lpstr>Wingdings</vt:lpstr>
      <vt:lpstr>Ecology 16x9</vt:lpstr>
      <vt:lpstr>Lesson 7- Other Patterns of Inheritance</vt:lpstr>
      <vt:lpstr>Learning Outcomes</vt:lpstr>
      <vt:lpstr>Co-Dominance</vt:lpstr>
      <vt:lpstr>Incomplete Dominance</vt:lpstr>
      <vt:lpstr>Multiple-Allele Traits</vt:lpstr>
      <vt:lpstr>Multiple-Allele Traits</vt:lpstr>
      <vt:lpstr>Polygenetic Traits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7- Other Patterns of Inheritance</dc:title>
  <dc:creator>Anita</dc:creator>
  <cp:lastModifiedBy>Anita</cp:lastModifiedBy>
  <cp:revision>2</cp:revision>
  <dcterms:created xsi:type="dcterms:W3CDTF">2024-02-25T23:35:40Z</dcterms:created>
  <dcterms:modified xsi:type="dcterms:W3CDTF">2024-03-10T20:29:32Z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