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5294" autoAdjust="0"/>
  </p:normalViewPr>
  <p:slideViewPr>
    <p:cSldViewPr snapToGrid="0">
      <p:cViewPr varScale="1">
        <p:scale>
          <a:sx n="45" d="100"/>
          <a:sy n="45" d="100"/>
        </p:scale>
        <p:origin x="53" y="9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3/7/2024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3/7/2024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6- Punnett Squares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Biology 10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50018-B274-1844-E7CA-7F77758BB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D568-3BB5-8395-8D46-13FF029CC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003-BF09-320D-2128-1D7695680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When 2 heterozygous plants are crossed, what is the probability of getting:</a:t>
            </a:r>
          </a:p>
          <a:p>
            <a:r>
              <a:rPr lang="en-US" dirty="0"/>
              <a:t>a.	A homozygous dominant offspring?</a:t>
            </a:r>
          </a:p>
          <a:p>
            <a:r>
              <a:rPr lang="en-US" dirty="0"/>
              <a:t>b.	A heterozygous offspring?</a:t>
            </a:r>
          </a:p>
          <a:p>
            <a:r>
              <a:rPr lang="en-US" dirty="0"/>
              <a:t>c.	A yellow seed?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622AF-FF7F-3161-F9D4-FC2CEC43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10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8AACA-E0B3-C427-F3F0-8E044E86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3086-1B12-51FA-C67B-FE9697B8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EB6F63-1564-5F97-10C7-EC9C5F6B0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30492"/>
              </p:ext>
            </p:extLst>
          </p:nvPr>
        </p:nvGraphicFramePr>
        <p:xfrm>
          <a:off x="5968999" y="3429000"/>
          <a:ext cx="3208866" cy="2189640"/>
        </p:xfrm>
        <a:graphic>
          <a:graphicData uri="http://schemas.openxmlformats.org/drawingml/2006/table">
            <a:tbl>
              <a:tblPr/>
              <a:tblGrid>
                <a:gridCol w="1069622">
                  <a:extLst>
                    <a:ext uri="{9D8B030D-6E8A-4147-A177-3AD203B41FA5}">
                      <a16:colId xmlns:a16="http://schemas.microsoft.com/office/drawing/2014/main" val="2121071744"/>
                    </a:ext>
                  </a:extLst>
                </a:gridCol>
                <a:gridCol w="1069622">
                  <a:extLst>
                    <a:ext uri="{9D8B030D-6E8A-4147-A177-3AD203B41FA5}">
                      <a16:colId xmlns:a16="http://schemas.microsoft.com/office/drawing/2014/main" val="2334804908"/>
                    </a:ext>
                  </a:extLst>
                </a:gridCol>
                <a:gridCol w="1069622">
                  <a:extLst>
                    <a:ext uri="{9D8B030D-6E8A-4147-A177-3AD203B41FA5}">
                      <a16:colId xmlns:a16="http://schemas.microsoft.com/office/drawing/2014/main" val="1222216562"/>
                    </a:ext>
                  </a:extLst>
                </a:gridCol>
              </a:tblGrid>
              <a:tr h="72988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959651"/>
                  </a:ext>
                </a:extLst>
              </a:tr>
              <a:tr h="729880">
                <a:tc>
                  <a:txBody>
                    <a:bodyPr/>
                    <a:lstStyle/>
                    <a:p>
                      <a:pPr algn="ctr"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818068"/>
                  </a:ext>
                </a:extLst>
              </a:tr>
              <a:tr h="72988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75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9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D5583-C405-2927-4258-D7FED113E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85CD-516B-4B21-E102-9529D707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53523-EC9F-26DD-BED6-33DA61CA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When 2 heterozygous plants are crossed, what is the probability of getting:</a:t>
            </a:r>
          </a:p>
          <a:p>
            <a:r>
              <a:rPr lang="en-US" dirty="0"/>
              <a:t>a.	A homozygous dominant offspring?</a:t>
            </a:r>
          </a:p>
          <a:p>
            <a:r>
              <a:rPr lang="en-US" dirty="0"/>
              <a:t>b.	A heterozygous offspring?</a:t>
            </a:r>
          </a:p>
          <a:p>
            <a:r>
              <a:rPr lang="en-US" dirty="0"/>
              <a:t>c.	A yellow seed?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6449-0E91-9568-810F-78B91253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11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C46DF-C04F-E337-E5F5-988FAB98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89BC2-B169-57B6-B665-A3FC3A96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BA06BA-C1EA-7002-5FA1-16A09E4B5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08778"/>
              </p:ext>
            </p:extLst>
          </p:nvPr>
        </p:nvGraphicFramePr>
        <p:xfrm>
          <a:off x="453403" y="3615267"/>
          <a:ext cx="1832598" cy="1803399"/>
        </p:xfrm>
        <a:graphic>
          <a:graphicData uri="http://schemas.openxmlformats.org/drawingml/2006/table">
            <a:tbl>
              <a:tblPr/>
              <a:tblGrid>
                <a:gridCol w="610866">
                  <a:extLst>
                    <a:ext uri="{9D8B030D-6E8A-4147-A177-3AD203B41FA5}">
                      <a16:colId xmlns:a16="http://schemas.microsoft.com/office/drawing/2014/main" val="2121071744"/>
                    </a:ext>
                  </a:extLst>
                </a:gridCol>
                <a:gridCol w="610866">
                  <a:extLst>
                    <a:ext uri="{9D8B030D-6E8A-4147-A177-3AD203B41FA5}">
                      <a16:colId xmlns:a16="http://schemas.microsoft.com/office/drawing/2014/main" val="2334804908"/>
                    </a:ext>
                  </a:extLst>
                </a:gridCol>
                <a:gridCol w="610866">
                  <a:extLst>
                    <a:ext uri="{9D8B030D-6E8A-4147-A177-3AD203B41FA5}">
                      <a16:colId xmlns:a16="http://schemas.microsoft.com/office/drawing/2014/main" val="1222216562"/>
                    </a:ext>
                  </a:extLst>
                </a:gridCol>
              </a:tblGrid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959651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algn="ctr"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818068"/>
                  </a:ext>
                </a:extLst>
              </a:tr>
              <a:tr h="60113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575016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A32BCA1-DA2A-B03C-A88A-D7560C0E1974}"/>
              </a:ext>
            </a:extLst>
          </p:cNvPr>
          <p:cNvSpPr txBox="1"/>
          <p:nvPr/>
        </p:nvSpPr>
        <p:spPr>
          <a:xfrm>
            <a:off x="3242625" y="3876342"/>
            <a:ext cx="84535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dirty="0"/>
              <a:t>a. Homozygous Dominant	YY	1/4  25%	                25% probability</a:t>
            </a:r>
          </a:p>
          <a:p>
            <a:endParaRPr lang="en-CA" sz="2000" b="1" dirty="0"/>
          </a:p>
          <a:p>
            <a:r>
              <a:rPr lang="en-CA" sz="2000" b="1" dirty="0"/>
              <a:t>b. Heterozygous		</a:t>
            </a:r>
            <a:r>
              <a:rPr lang="en-CA" sz="2000" b="1" dirty="0" err="1"/>
              <a:t>Yy</a:t>
            </a:r>
            <a:r>
              <a:rPr lang="en-CA" sz="2000" b="1" dirty="0"/>
              <a:t>	2/4 50%	                   50% probability</a:t>
            </a:r>
          </a:p>
          <a:p>
            <a:endParaRPr lang="en-CA" sz="2000" b="1" dirty="0"/>
          </a:p>
          <a:p>
            <a:r>
              <a:rPr lang="en-CA" sz="2000" b="1" dirty="0"/>
              <a:t>c. Yellow Seed	YY	1/4	25%</a:t>
            </a:r>
          </a:p>
          <a:p>
            <a:r>
              <a:rPr lang="en-CA" sz="2000" b="1" dirty="0"/>
              <a:t>                                         </a:t>
            </a:r>
            <a:r>
              <a:rPr lang="en-CA" sz="2000" b="1" dirty="0" err="1"/>
              <a:t>Yy</a:t>
            </a:r>
            <a:r>
              <a:rPr lang="en-CA" sz="2000" b="1" dirty="0"/>
              <a:t>	2/4	50%		75% probability</a:t>
            </a:r>
          </a:p>
        </p:txBody>
      </p:sp>
    </p:spTree>
    <p:extLst>
      <p:ext uri="{BB962C8B-B14F-4D97-AF65-F5344CB8AC3E}">
        <p14:creationId xmlns:p14="http://schemas.microsoft.com/office/powerpoint/2010/main" val="21141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0D60-AEAA-8272-1214-C085C473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C0F5A-0EE7-1088-7405-1CC730D6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use a Punnett square to determine the probability of genotypes and/or phenotypes for autosomal traits.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use a Punnett square to determine the genotype of the parents of autosomal alleles if the probability of the offspring outcomes is known.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77B25-9F5A-CFD4-0B4F-B6CF7C58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F626B-94B9-D2BA-5B5E-8F18D0A9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2A682-9C79-D41C-7D2D-D081ED3C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883F6-EB79-A3EE-E48D-AC8923AE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Punnett Squares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79229-9494-8FB3-7873-3A60B0F86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Punnett squares are used to determine the probability of genotypes and/or phenotypes showing up in offspring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  <a:p>
            <a:r>
              <a:rPr lang="en-CA" dirty="0"/>
              <a:t>Remember the terms: Homozygous vs. Heterozygous and Dominant vs. Recessive</a:t>
            </a:r>
          </a:p>
          <a:p>
            <a:endParaRPr lang="en-CA" dirty="0"/>
          </a:p>
          <a:p>
            <a:endParaRPr lang="en-CA" dirty="0"/>
          </a:p>
          <a:p>
            <a:pPr lvl="2" algn="ctr"/>
            <a:r>
              <a:rPr lang="en-CA" sz="3200" dirty="0"/>
              <a:t>AA            </a:t>
            </a:r>
            <a:r>
              <a:rPr lang="en-CA" sz="3200" dirty="0" err="1"/>
              <a:t>Aa</a:t>
            </a:r>
            <a:r>
              <a:rPr lang="en-CA" sz="3200" dirty="0"/>
              <a:t>          </a:t>
            </a:r>
            <a:r>
              <a:rPr lang="en-CA" sz="3200" dirty="0" err="1"/>
              <a:t>aa</a:t>
            </a:r>
            <a:endParaRPr lang="en-CA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EABB4-A2CE-6539-3310-DF25F80D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3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A7B17-CB26-153E-53D5-C7EE1417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53D8E-9800-51BF-D477-0FC7E1A0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34C44A-47D2-5FCC-ED9B-9E08CA51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916" y="4914900"/>
            <a:ext cx="242411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67E3-945F-61FA-72A7-0C287A1E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14A7B-F57E-4D54-52F9-CAEFA9EA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3581732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a 4-boxed square or “tic-tac-toe” board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the genotype of each parent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one of the genotype letters for one parent in each of the top columns (leave top left box empty if using “tic-tac-toe” board)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 one of the genotype letters for the other parent in the left box of each row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four empty boxes, combine the letters of the two parents that match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DD5CD-021E-A453-AF5F-6EEFDE2C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4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14B73-3A63-82E2-CC56-9B9CC06F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D962C-DE40-557F-F8BD-0204B809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6AD80CC-39DD-1FD9-248A-25E76BFC2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72354"/>
              </p:ext>
            </p:extLst>
          </p:nvPr>
        </p:nvGraphicFramePr>
        <p:xfrm>
          <a:off x="4445000" y="4743358"/>
          <a:ext cx="2412999" cy="1454241"/>
        </p:xfrm>
        <a:graphic>
          <a:graphicData uri="http://schemas.openxmlformats.org/drawingml/2006/table">
            <a:tbl>
              <a:tblPr/>
              <a:tblGrid>
                <a:gridCol w="804333">
                  <a:extLst>
                    <a:ext uri="{9D8B030D-6E8A-4147-A177-3AD203B41FA5}">
                      <a16:colId xmlns:a16="http://schemas.microsoft.com/office/drawing/2014/main" val="3619045507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731538506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1192100041"/>
                    </a:ext>
                  </a:extLst>
                </a:gridCol>
              </a:tblGrid>
              <a:tr h="48474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197487"/>
                  </a:ext>
                </a:extLst>
              </a:tr>
              <a:tr h="484747">
                <a:tc>
                  <a:txBody>
                    <a:bodyPr/>
                    <a:lstStyle/>
                    <a:p>
                      <a:pPr algn="ctr"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784078"/>
                  </a:ext>
                </a:extLst>
              </a:tr>
              <a:tr h="4847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3390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A3344E0-9FBC-86C3-5A29-3DC9CBAF9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196" y="276087"/>
            <a:ext cx="242411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50F78-BC02-D341-D975-7140FA2B0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A4D7-296E-FF22-5A64-A3F4E8A2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2D65-E6C7-812A-CC55-B6A5A9D1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   Y = yellow seed </a:t>
            </a:r>
            <a:r>
              <a:rPr lang="en-US" dirty="0" err="1"/>
              <a:t>colour</a:t>
            </a:r>
            <a:r>
              <a:rPr lang="en-US" dirty="0"/>
              <a:t>	y = green seed </a:t>
            </a:r>
            <a:r>
              <a:rPr lang="en-US" dirty="0" err="1"/>
              <a:t>colour</a:t>
            </a:r>
            <a:endParaRPr lang="en-US" dirty="0"/>
          </a:p>
          <a:p>
            <a:r>
              <a:rPr lang="en-US" dirty="0"/>
              <a:t>1. What are the possibilities for seed </a:t>
            </a:r>
            <a:r>
              <a:rPr lang="en-US" dirty="0" err="1"/>
              <a:t>colour</a:t>
            </a:r>
            <a:r>
              <a:rPr lang="en-US" dirty="0"/>
              <a:t> when a homozygous dominant plant and homozygous recessive plant are crossed?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8A35C-0D14-1CEA-29BB-38011CDD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5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DE0E2-E3B3-7838-CF92-9F791DDA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163CC-3C92-3817-BFF8-2BF53435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A71E94-561F-1D45-5352-8CBB2EAF8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454528"/>
              </p:ext>
            </p:extLst>
          </p:nvPr>
        </p:nvGraphicFramePr>
        <p:xfrm>
          <a:off x="3293533" y="3202424"/>
          <a:ext cx="4817535" cy="2775042"/>
        </p:xfrm>
        <a:graphic>
          <a:graphicData uri="http://schemas.openxmlformats.org/drawingml/2006/table">
            <a:tbl>
              <a:tblPr/>
              <a:tblGrid>
                <a:gridCol w="1605845">
                  <a:extLst>
                    <a:ext uri="{9D8B030D-6E8A-4147-A177-3AD203B41FA5}">
                      <a16:colId xmlns:a16="http://schemas.microsoft.com/office/drawing/2014/main" val="3619045507"/>
                    </a:ext>
                  </a:extLst>
                </a:gridCol>
                <a:gridCol w="1605845">
                  <a:extLst>
                    <a:ext uri="{9D8B030D-6E8A-4147-A177-3AD203B41FA5}">
                      <a16:colId xmlns:a16="http://schemas.microsoft.com/office/drawing/2014/main" val="731538506"/>
                    </a:ext>
                  </a:extLst>
                </a:gridCol>
                <a:gridCol w="1605845">
                  <a:extLst>
                    <a:ext uri="{9D8B030D-6E8A-4147-A177-3AD203B41FA5}">
                      <a16:colId xmlns:a16="http://schemas.microsoft.com/office/drawing/2014/main" val="1192100041"/>
                    </a:ext>
                  </a:extLst>
                </a:gridCol>
              </a:tblGrid>
              <a:tr h="925014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197487"/>
                  </a:ext>
                </a:extLst>
              </a:tr>
              <a:tr h="925014">
                <a:tc>
                  <a:txBody>
                    <a:bodyPr/>
                    <a:lstStyle/>
                    <a:p>
                      <a:pPr algn="ctr"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784078"/>
                  </a:ext>
                </a:extLst>
              </a:tr>
              <a:tr h="9250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3390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F364EEA-58D9-7F65-B306-20B377D19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916" y="4914900"/>
            <a:ext cx="242411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C76B4-DCFA-D865-1175-BFF0BD1A0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ED27-25CE-820A-08D4-C56A833A9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CA07-FFBD-CE77-5945-35B8D4B91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What are the possibilities for seed </a:t>
            </a:r>
            <a:r>
              <a:rPr lang="en-US" dirty="0" err="1"/>
              <a:t>colour</a:t>
            </a:r>
            <a:r>
              <a:rPr lang="en-US" dirty="0"/>
              <a:t> when 2 heterozygous plants are crossed?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EA099-F4E4-F715-CB79-B34238BF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6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7DCB8-8D39-266E-0421-2FFE9AB6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8280F-619F-B6DA-FB4D-F96FD38F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C49D70-C17F-5B4F-E76B-47EA49BAA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82495"/>
              </p:ext>
            </p:extLst>
          </p:nvPr>
        </p:nvGraphicFramePr>
        <p:xfrm>
          <a:off x="3767667" y="2924228"/>
          <a:ext cx="4394199" cy="2585121"/>
        </p:xfrm>
        <a:graphic>
          <a:graphicData uri="http://schemas.openxmlformats.org/drawingml/2006/table">
            <a:tbl>
              <a:tblPr/>
              <a:tblGrid>
                <a:gridCol w="1464733">
                  <a:extLst>
                    <a:ext uri="{9D8B030D-6E8A-4147-A177-3AD203B41FA5}">
                      <a16:colId xmlns:a16="http://schemas.microsoft.com/office/drawing/2014/main" val="1102075458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3644294287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3578230656"/>
                    </a:ext>
                  </a:extLst>
                </a:gridCol>
              </a:tblGrid>
              <a:tr h="86170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416458"/>
                  </a:ext>
                </a:extLst>
              </a:tr>
              <a:tr h="861707">
                <a:tc>
                  <a:txBody>
                    <a:bodyPr/>
                    <a:lstStyle/>
                    <a:p>
                      <a:pPr algn="ctr"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4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347678"/>
                  </a:ext>
                </a:extLst>
              </a:tr>
              <a:tr h="861707"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47931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17DD396-847D-9592-1650-6958B1BC1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916" y="4914900"/>
            <a:ext cx="242411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22CE-C0EF-866B-E37E-994891C9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Interpreting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889CA-ACA9-6C87-7772-0DEA0A689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06" y="2123018"/>
            <a:ext cx="10660053" cy="4620682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results of a Punnett square indicate the probability of each result occurring each time a sperm cell fertilizes an egg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BD52F-6300-4EB5-489A-1E0DC698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7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1FFD5-F65F-332F-0864-75CE7B4C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CB314-CE3C-AE7D-6A97-F366F6E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3A4DE-A2F3-66CF-53AC-55E3BC8D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700" y="3543383"/>
            <a:ext cx="3753485" cy="21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43FDC-9471-1524-7287-D3F0761FB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6009-C9EC-0E9B-6F8F-09055351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8DD5-9162-B742-2D98-B0A9D7529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   Y = yellow seed </a:t>
            </a:r>
            <a:r>
              <a:rPr lang="en-US" dirty="0" err="1"/>
              <a:t>colour</a:t>
            </a:r>
            <a:r>
              <a:rPr lang="en-US" dirty="0"/>
              <a:t>	y = green seed </a:t>
            </a:r>
            <a:r>
              <a:rPr lang="en-US" dirty="0" err="1"/>
              <a:t>colour</a:t>
            </a:r>
            <a:endParaRPr lang="en-US" dirty="0"/>
          </a:p>
          <a:p>
            <a:r>
              <a:rPr lang="en-US" dirty="0"/>
              <a:t>1. What are the possibilities for seed </a:t>
            </a:r>
            <a:r>
              <a:rPr lang="en-US" dirty="0" err="1"/>
              <a:t>colour</a:t>
            </a:r>
            <a:r>
              <a:rPr lang="en-US" dirty="0"/>
              <a:t> when a homozygous dominant plant and homozygous recessive plant are crossed?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C518D-04BB-32FC-F5B5-4A8D0C07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8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C57CE-3AAA-DDEA-3AB3-FB52F9A8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2FB01-FC43-CA06-BB86-8F5D92DC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04CB7F-689D-2375-5258-88E551445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74878"/>
              </p:ext>
            </p:extLst>
          </p:nvPr>
        </p:nvGraphicFramePr>
        <p:xfrm>
          <a:off x="1193801" y="3236290"/>
          <a:ext cx="3598335" cy="1894509"/>
        </p:xfrm>
        <a:graphic>
          <a:graphicData uri="http://schemas.openxmlformats.org/drawingml/2006/table">
            <a:tbl>
              <a:tblPr/>
              <a:tblGrid>
                <a:gridCol w="1199445">
                  <a:extLst>
                    <a:ext uri="{9D8B030D-6E8A-4147-A177-3AD203B41FA5}">
                      <a16:colId xmlns:a16="http://schemas.microsoft.com/office/drawing/2014/main" val="3619045507"/>
                    </a:ext>
                  </a:extLst>
                </a:gridCol>
                <a:gridCol w="1199445">
                  <a:extLst>
                    <a:ext uri="{9D8B030D-6E8A-4147-A177-3AD203B41FA5}">
                      <a16:colId xmlns:a16="http://schemas.microsoft.com/office/drawing/2014/main" val="731538506"/>
                    </a:ext>
                  </a:extLst>
                </a:gridCol>
                <a:gridCol w="1199445">
                  <a:extLst>
                    <a:ext uri="{9D8B030D-6E8A-4147-A177-3AD203B41FA5}">
                      <a16:colId xmlns:a16="http://schemas.microsoft.com/office/drawing/2014/main" val="1192100041"/>
                    </a:ext>
                  </a:extLst>
                </a:gridCol>
              </a:tblGrid>
              <a:tr h="63150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197487"/>
                  </a:ext>
                </a:extLst>
              </a:tr>
              <a:tr h="631503">
                <a:tc>
                  <a:txBody>
                    <a:bodyPr/>
                    <a:lstStyle/>
                    <a:p>
                      <a:pPr algn="ctr"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784078"/>
                  </a:ext>
                </a:extLst>
              </a:tr>
              <a:tr h="63150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  <a:endParaRPr lang="en-C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339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3271C93-04EC-5148-A609-EE7852986735}"/>
              </a:ext>
            </a:extLst>
          </p:cNvPr>
          <p:cNvSpPr txBox="1"/>
          <p:nvPr/>
        </p:nvSpPr>
        <p:spPr>
          <a:xfrm>
            <a:off x="5435602" y="3429000"/>
            <a:ext cx="6206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Yellow Seed	YY	0/4	0%</a:t>
            </a:r>
          </a:p>
          <a:p>
            <a:r>
              <a:rPr lang="en-US" dirty="0"/>
              <a:t>		</a:t>
            </a:r>
            <a:r>
              <a:rPr lang="en-US" dirty="0" err="1"/>
              <a:t>Yy</a:t>
            </a:r>
            <a:r>
              <a:rPr lang="en-US" dirty="0"/>
              <a:t>	4/4	100%     </a:t>
            </a:r>
            <a:r>
              <a:rPr lang="en-US" dirty="0">
                <a:highlight>
                  <a:srgbClr val="FFFF00"/>
                </a:highlight>
              </a:rPr>
              <a:t>100% probability</a:t>
            </a:r>
          </a:p>
        </p:txBody>
      </p:sp>
    </p:spTree>
    <p:extLst>
      <p:ext uri="{BB962C8B-B14F-4D97-AF65-F5344CB8AC3E}">
        <p14:creationId xmlns:p14="http://schemas.microsoft.com/office/powerpoint/2010/main" val="38496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15404-05C6-E26C-F92A-D16D50E2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5B78D-6F5D-2EC4-5851-84C513E2B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When 2 heterozygous plants are crossed, what is the probability of getting:</a:t>
            </a:r>
          </a:p>
          <a:p>
            <a:r>
              <a:rPr lang="en-US" dirty="0"/>
              <a:t>a.	A homozygous dominant offspring?</a:t>
            </a:r>
          </a:p>
          <a:p>
            <a:r>
              <a:rPr lang="en-US" dirty="0"/>
              <a:t>b.	A heterozygous offspring?</a:t>
            </a:r>
          </a:p>
          <a:p>
            <a:r>
              <a:rPr lang="en-US" dirty="0"/>
              <a:t>c.	A yellow seed?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5DA88-63DA-FDE1-99B8-7CBF0ABB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9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CEF7A-1157-F503-C481-3AFF1506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3CB32-B657-C697-335F-45755BFE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7BA73-8E8B-377B-CF44-905274D9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80" y="3150184"/>
            <a:ext cx="4028589" cy="28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32</TotalTime>
  <Words>572</Words>
  <Application>Microsoft Office PowerPoint</Application>
  <PresentationFormat>Widescreen</PresentationFormat>
  <Paragraphs>136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Symbol</vt:lpstr>
      <vt:lpstr>Times New Roman</vt:lpstr>
      <vt:lpstr>Ecology 16x9</vt:lpstr>
      <vt:lpstr>Lesson 6- Punnett Squares</vt:lpstr>
      <vt:lpstr>Learning Outcomes</vt:lpstr>
      <vt:lpstr>Punnett Squares</vt:lpstr>
      <vt:lpstr>Steps</vt:lpstr>
      <vt:lpstr>Example</vt:lpstr>
      <vt:lpstr>Examples</vt:lpstr>
      <vt:lpstr>Interpreting the Data</vt:lpstr>
      <vt:lpstr>Example</vt:lpstr>
      <vt:lpstr>Example</vt:lpstr>
      <vt:lpstr>Example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6- Punnett Squares</dc:title>
  <dc:creator>Anita</dc:creator>
  <cp:lastModifiedBy>Anita</cp:lastModifiedBy>
  <cp:revision>2</cp:revision>
  <dcterms:created xsi:type="dcterms:W3CDTF">2024-02-25T23:00:19Z</dcterms:created>
  <dcterms:modified xsi:type="dcterms:W3CDTF">2024-03-08T04:44:31Z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