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29" d="100"/>
          <a:sy n="29" d="100"/>
        </p:scale>
        <p:origin x="77" y="12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2/22/2024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2/22/2024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3- DNA Replication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Biology 10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E324-C117-20F4-9FBA-6CA42D50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69DE-DF67-85B9-A4CA-40BA9D8E8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RNA		AUG  CGC  UUA  ACA  GUG  AUC  UGG  UGA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Amino Acid	met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leu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trp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stop </a:t>
            </a:r>
          </a:p>
          <a:p>
            <a:pPr marL="246888" indent="0">
              <a:buNone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chain of amino acids is then folded up into its functional shape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B4F4-8E90-3837-05AF-81D6EE4A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10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24C95-17E2-B1E6-8862-04EDA898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9AD6-6DFA-3950-C38A-FF2A891F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D20AC-9885-B7E6-F53B-913D36AE1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07" y="3326086"/>
            <a:ext cx="4871126" cy="34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D1A9-AC7A-BEDB-9D4F-DB81E01B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BA049-37D4-5DEB-9682-034BD182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describe the basic process of DNA replication.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describe how a DNA gene sequence is used to make a protein.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92BE1-7443-0C3A-DB58-FB1B9C8C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0E784-59CD-6C9E-8352-0E2F57DF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2E3D9-6E20-039B-29F8-54EDADCD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F0C3-5BAB-6DC3-25D2-35C1B296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Replication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45809-FBC3-9192-8043-086C815E9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 to mitosis, all of the genetic material in a cell needs to be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duplicated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called DNA replication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1" indent="-342900"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bonds between 2 strands of DNA of a chromosome are broken by the enzyme </a:t>
            </a: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 helicase</a:t>
            </a:r>
            <a:endParaRPr lang="en-CA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1" indent="-342900"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nucleotides are attached to each strand of DNA following complimentary base pairing by the enzyme </a:t>
            </a: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 polymerase</a:t>
            </a:r>
            <a:endParaRPr lang="en-CA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244" lvl="2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forms 2 identical double-stranded copies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244" lvl="2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called semi-conservative replication because one strand in each new chromosome is conserved from the original chromosome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38B7E-4772-1FAC-C39F-C0C12800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3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478C0-734F-88E4-5CD8-1F572121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D77C9-1EEF-7065-FCC0-ECF0303E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296A-A514-1DA1-E1CA-97352AE2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5EF2EB-BE62-A245-C31F-541905298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755" y="2048792"/>
            <a:ext cx="6994489" cy="27604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87850-041D-3AD7-EB19-CA4EB759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4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FD88D-CDAA-74B5-75FF-A839C394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DF4F6-17B0-75F1-D7BC-87DD5D3A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747A-09B7-5547-1710-BFF059BF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Formation- Transcription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B36E1-120F-C7B1-91E1-E4B780F7A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4830915" cy="4620682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two-step process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Transcription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DNA is too large to fit through a pore in the nuclear membrane, it needs to create a smaller messenger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gene sequence unwinds and one side of the chromosome is copied as a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messenger RNA (mRNA)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96966-2A65-EC00-8FA1-6B01FEE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5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77EF0-3FFF-E1C6-84AD-E1FB94BB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33BAB-23BA-4712-853D-09ED7DCF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7A4F0-4F1E-EDE1-25A3-47334ED1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282" y="1863058"/>
            <a:ext cx="4830915" cy="40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88E3-2BD5-CAAD-B1CE-7E98DC61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vs RNA</a:t>
            </a:r>
            <a:endParaRPr lang="en-CA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0306FDE-7DC8-55B7-065A-31A675091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603646"/>
              </p:ext>
            </p:extLst>
          </p:nvPr>
        </p:nvGraphicFramePr>
        <p:xfrm>
          <a:off x="1410025" y="2342147"/>
          <a:ext cx="9739238" cy="3641558"/>
        </p:xfrm>
        <a:graphic>
          <a:graphicData uri="http://schemas.openxmlformats.org/drawingml/2006/table">
            <a:tbl>
              <a:tblPr firstRow="1" firstCol="1" bandRow="1"/>
              <a:tblGrid>
                <a:gridCol w="4869619">
                  <a:extLst>
                    <a:ext uri="{9D8B030D-6E8A-4147-A177-3AD203B41FA5}">
                      <a16:colId xmlns:a16="http://schemas.microsoft.com/office/drawing/2014/main" val="2836420158"/>
                    </a:ext>
                  </a:extLst>
                </a:gridCol>
                <a:gridCol w="4869619">
                  <a:extLst>
                    <a:ext uri="{9D8B030D-6E8A-4147-A177-3AD203B41FA5}">
                      <a16:colId xmlns:a16="http://schemas.microsoft.com/office/drawing/2014/main" val="35324572"/>
                    </a:ext>
                  </a:extLst>
                </a:gridCol>
              </a:tblGrid>
              <a:tr h="728312">
                <a:tc>
                  <a:txBody>
                    <a:bodyPr/>
                    <a:lstStyle/>
                    <a:p>
                      <a:pPr marL="457200"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DNA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686754"/>
                  </a:ext>
                </a:extLst>
              </a:tr>
              <a:tr h="2913246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double stranded</a:t>
                      </a:r>
                      <a:endParaRPr lang="en-CA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bases are Adenine (A) – Thymine (T) and Cytosine (C) – Guanine (G)</a:t>
                      </a:r>
                      <a:endParaRPr lang="en-CA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sugar is deoxyribose</a:t>
                      </a:r>
                      <a:endParaRPr lang="en-CA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strand</a:t>
                      </a:r>
                      <a:endParaRPr lang="en-CA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bases are Adenine (A) – Uracil (U) and Cytosine (C) – Guanine (G)</a:t>
                      </a:r>
                      <a:endParaRPr lang="en-CA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sugar is ribose</a:t>
                      </a:r>
                      <a:endParaRPr lang="en-CA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31354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5C19C-E5E9-5ABC-7F61-0E15F93E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6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C2D13-6C7B-ED0A-72AE-67B3014D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DB4A7-9A87-663E-9EBF-C6CED86D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57FC-74A4-FFC0-F563-BDD7E0C4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FD01-F5F4-1E55-835F-83EA98BB0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DNA		T  A  C  G  C  G  A  </a:t>
            </a:r>
            <a:r>
              <a:rPr lang="en-CA" dirty="0" err="1"/>
              <a:t>A</a:t>
            </a:r>
            <a:r>
              <a:rPr lang="en-CA" dirty="0"/>
              <a:t>  T  </a:t>
            </a:r>
            <a:r>
              <a:rPr lang="en-CA" dirty="0" err="1"/>
              <a:t>T</a:t>
            </a:r>
            <a:r>
              <a:rPr lang="en-CA" dirty="0"/>
              <a:t>  G  T  C  A  C  T  A  G  A  C  </a:t>
            </a:r>
            <a:r>
              <a:rPr lang="en-CA" dirty="0" err="1"/>
              <a:t>C</a:t>
            </a:r>
            <a:r>
              <a:rPr lang="en-CA" dirty="0"/>
              <a:t>  A  C  T </a:t>
            </a:r>
          </a:p>
          <a:p>
            <a:r>
              <a:rPr lang="en-CA" dirty="0"/>
              <a:t>RNA		A  U G  C  G  C  U  </a:t>
            </a:r>
            <a:r>
              <a:rPr lang="en-CA" dirty="0" err="1"/>
              <a:t>U</a:t>
            </a:r>
            <a:r>
              <a:rPr lang="en-CA" dirty="0"/>
              <a:t>  A </a:t>
            </a:r>
            <a:r>
              <a:rPr lang="en-CA" dirty="0" err="1"/>
              <a:t>A</a:t>
            </a:r>
            <a:r>
              <a:rPr lang="en-CA" dirty="0"/>
              <a:t>  C  A  G U  G  A U  C  U  G  </a:t>
            </a:r>
            <a:r>
              <a:rPr lang="en-CA" dirty="0" err="1"/>
              <a:t>G</a:t>
            </a:r>
            <a:r>
              <a:rPr lang="en-CA" dirty="0"/>
              <a:t> U  G  A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91BF1-EE8E-F589-5AC3-2598E5E8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7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DA10C-404D-A651-A97E-CF226E1D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6FB34-A42A-8E55-F437-2BEDE8A3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2AD63-68AA-53F6-C877-0DDE604A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610" y="277191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36D7-5AF1-EF47-6B15-F7080918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Formation- Translation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63863-D35B-FF08-405E-181E7B88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5017667" cy="4620682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mRNA moves into the cytoplasm and binds with a ribosome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ribosome translates the instructions in the mRNA into a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chain of amino acids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mRNA is read in sets of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bases called a codon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codes for a specific amino acid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4DD6B-DCD9-0BB1-E8EF-3E046754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8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A034C-5D6B-576C-C4EC-984044B9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ED5C8-F88A-4C1A-07CE-945894D6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0B6160-2839-11DE-2D5B-7F94B992B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94" y="1917477"/>
            <a:ext cx="4870523" cy="31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B1E6-F562-3A43-6ED4-16FF8829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0E0CC9-01DE-E7B5-8842-C517C4433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169" y="867870"/>
            <a:ext cx="7255661" cy="49662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D2B75-A4B0-DE09-10C6-BD517619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9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11BF6-4B11-D365-2FC3-31F73C0A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35400-02ED-79AA-66E4-9A418CF9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35</TotalTime>
  <Words>404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Symbol</vt:lpstr>
      <vt:lpstr>Times New Roman</vt:lpstr>
      <vt:lpstr>Ecology 16x9</vt:lpstr>
      <vt:lpstr>Lesson 3- DNA Replication</vt:lpstr>
      <vt:lpstr>Learning Outcomes</vt:lpstr>
      <vt:lpstr>DNA Replication</vt:lpstr>
      <vt:lpstr>PowerPoint Presentation</vt:lpstr>
      <vt:lpstr>Protein Formation- Transcription</vt:lpstr>
      <vt:lpstr>DNA vs RNA</vt:lpstr>
      <vt:lpstr>Example</vt:lpstr>
      <vt:lpstr>Protein Formation- Translation</vt:lpstr>
      <vt:lpstr>PowerPoint Presentation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3- DNA Replication</dc:title>
  <dc:creator>Anita</dc:creator>
  <cp:lastModifiedBy>Anita</cp:lastModifiedBy>
  <cp:revision>1</cp:revision>
  <dcterms:created xsi:type="dcterms:W3CDTF">2024-02-22T20:51:53Z</dcterms:created>
  <dcterms:modified xsi:type="dcterms:W3CDTF">2024-02-22T21:27:53Z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