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1" r:id="rId11"/>
    <p:sldId id="267" r:id="rId12"/>
    <p:sldId id="268" r:id="rId13"/>
    <p:sldId id="269" r:id="rId14"/>
    <p:sldId id="270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5294" autoAdjust="0"/>
  </p:normalViewPr>
  <p:slideViewPr>
    <p:cSldViewPr snapToGrid="0">
      <p:cViewPr varScale="1">
        <p:scale>
          <a:sx n="48" d="100"/>
          <a:sy n="48" d="100"/>
        </p:scale>
        <p:origin x="67" y="8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1/25/2024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1/25/2024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Chromosomes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10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885B-3847-8D01-6E47-11435FB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841-171D-A52A-F66B-2657A355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048" y="1637754"/>
            <a:ext cx="5921215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gene is a sequence of DNA bases that codes for a specific trait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alleles – variations in a gene that results in differences in individuals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ADCC-AEFA-7711-E5BD-2D75046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10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1782-DCBE-4C43-58BF-057A3948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8871-A597-94F3-F2FE-66FB1DC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 descr="null">
            <a:extLst>
              <a:ext uri="{FF2B5EF4-FFF2-40B4-BE49-F238E27FC236}">
                <a16:creationId xmlns:a16="http://schemas.microsoft.com/office/drawing/2014/main" id="{A1EAE6BF-6E36-8279-9D95-1469590E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069" y="1472648"/>
            <a:ext cx="4977883" cy="3747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05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885B-3847-8D01-6E47-11435FB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841-171D-A52A-F66B-2657A355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240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Autosomal or Mendelian Traits</a:t>
            </a:r>
            <a:endParaRPr lang="en-CA" sz="2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controlled by one gene sequence with only 2 alleles</a:t>
            </a:r>
            <a:endParaRPr lang="en-CA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 hair line, hitch-hiker’s thumb, PTC paper</a:t>
            </a:r>
            <a:endParaRPr lang="en-CA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ADCC-AEFA-7711-E5BD-2D75046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11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1782-DCBE-4C43-58BF-057A3948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8871-A597-94F3-F2FE-66FB1DC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 descr="null">
            <a:extLst>
              <a:ext uri="{FF2B5EF4-FFF2-40B4-BE49-F238E27FC236}">
                <a16:creationId xmlns:a16="http://schemas.microsoft.com/office/drawing/2014/main" id="{CE85561F-24EF-B3D4-100E-ED09F5D56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1" y="3083186"/>
            <a:ext cx="3742378" cy="2817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09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885B-3847-8D01-6E47-11435FB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841-171D-A52A-F66B-2657A355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8" y="1566001"/>
            <a:ext cx="5062962" cy="4620682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Multiple Allele Traits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controlled by one gene sequence with more than 2 alleles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 blood type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ADCC-AEFA-7711-E5BD-2D75046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1782-DCBE-4C43-58BF-057A3948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8871-A597-94F3-F2FE-66FB1DC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B5E59-1B2D-FA22-6103-828EFC35A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845" y="1123284"/>
            <a:ext cx="5391604" cy="399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885B-3847-8D01-6E47-11435FB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841-171D-A52A-F66B-2657A3554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Polygenic Traits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controlled by multiple genes sequences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 eye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hair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height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ADCC-AEFA-7711-E5BD-2D75046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1782-DCBE-4C43-58BF-057A3948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8871-A597-94F3-F2FE-66FB1DC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8A8BF2-6B55-2100-3A6E-A4D95DE39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3207642"/>
            <a:ext cx="80962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8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A885B-3847-8D01-6E47-11435FB23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C841-171D-A52A-F66B-2657A355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00" y="1730978"/>
            <a:ext cx="6530816" cy="4620682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Sex-Linked Traits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traits affected by the presence or absence of the Y chromosome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blindness, baldness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0ADCC-AEFA-7711-E5BD-2D750468A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91782-DCBE-4C43-58BF-057A39481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8871-A597-94F3-F2FE-66FB1DC52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3160E-9478-827D-649C-21F8424C3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52" y="867870"/>
            <a:ext cx="4209384" cy="462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8AE8-1296-54EB-79F9-E93263ACB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Karyotypes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2A07B-732B-64D1-1DE0-8D3BF522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6594984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refers to the number and appearance of paired chromosomes from a eukaryotic cell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often shown as a photograph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88B18-EB65-B33A-B0DC-1857D8C6C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15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3A13B-1771-9FCA-748C-4317CB98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9BEB5-E9F9-D238-9747-883E0BC2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61E79-D5E1-96CF-A10E-950F77938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27" y="2145493"/>
            <a:ext cx="4382384" cy="3798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03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2503-46E1-FBB1-FA44-6CED75C0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</p:spPr>
        <p:txBody>
          <a:bodyPr anchor="b">
            <a:normAutofit/>
          </a:bodyPr>
          <a:lstStyle/>
          <a:p>
            <a:r>
              <a:rPr lang="en-US" b="1">
                <a:effectLst/>
              </a:rPr>
              <a:t>Karyotypes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35D21A-1551-A7FD-9FF7-6CFD40A5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517" y="1566001"/>
            <a:ext cx="5332968" cy="46206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7A82D-723E-B7C1-5C06-36C76449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CD8D479-8942-46E8-A226-A4E01F7A105C}" type="slidenum">
              <a:rPr lang="en-CA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CA" sz="1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EA43A-928C-FC1B-F4FD-F7711373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3403" y="6629400"/>
            <a:ext cx="1000662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D1B487-36FD-4CED-B07A-1A81FC6540B1}" type="datetime1">
              <a:rPr lang="en-US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1/25/2024</a:t>
            </a:fld>
            <a:endParaRPr lang="en-US" sz="10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D0846-22AA-9663-181A-5182804FA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506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F445-BD5D-7546-4EBB-80EA2FC29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DB196-A6DE-8999-0A32-1C449656A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explain how DNA, chromatin and chromosomes are linked.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explain the difference between genes, traits and alleles.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can explain what a karyotype is.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8F81F-6D0F-7F9C-81E1-7BCB104D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2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2195F-A9D2-5B72-61E8-E61A158F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2D17-D5D9-5599-3BB2-41CAD1C2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E2C6C-A657-B99C-A4C2-653179EEF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95" y="2979042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733C-3B50-5EF6-DF77-189DA6B6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7411-9B5E-9CC1-6AFC-A1DF39BD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5985855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DNA – genetic information that codes for life (all life)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Genome – complete set of DNA in an organism or population (human genome)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DADA7-46E4-7AB0-8132-3B51EF00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3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82559-9F33-6E7F-15AB-998C417D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A01A3-2534-9161-9035-033A0E1D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1B297-9A5F-7431-416C-42D7E764F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3998" y="1721870"/>
            <a:ext cx="4129166" cy="23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733C-3B50-5EF6-DF77-189DA6B6E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37411-9B5E-9CC1-6AFC-A1DF39BD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03" y="1734185"/>
            <a:ext cx="7359102" cy="462068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Chromosome – strands of DNA (23 pairs in human genome)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buNone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</a:p>
          <a:p>
            <a:pPr marL="18288" indent="0">
              <a:buNone/>
            </a:pP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Gene – portion of a chromosome that codes for a specific protein (2058 genes on human chromosome 1)</a:t>
            </a:r>
            <a:endParaRPr lang="en-CA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Allele – different version of a gene (PTC paper taste test)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DADA7-46E4-7AB0-8132-3B51EF00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4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82559-9F33-6E7F-15AB-998C417D5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A01A3-2534-9161-9035-033A0E1D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E1B0C-96F4-74C1-6004-CE16827C4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315" y="2108150"/>
            <a:ext cx="3738282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6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802F-0B0D-6802-A56D-C3A65DD3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Chromatin and Chromosomes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E0255-499F-79D8-C83B-0C74E0419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2" y="1701922"/>
            <a:ext cx="5183278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 normal cell activity (interphase),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paired nucleotides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 long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chromatin</a:t>
            </a:r>
          </a:p>
          <a:p>
            <a:pPr marL="0" lvl="0" indent="0">
              <a:buSzPts val="1200"/>
              <a:buNone/>
            </a:pP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start of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mitosis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the chromatin </a:t>
            </a:r>
            <a:r>
              <a:rPr lang="en-US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condense to form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8302A-B012-D266-B486-4B20F602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5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39A9B-6B23-3D4B-2EB3-918657E8C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62AC7-BEBD-1C1F-A915-DAA7C9E6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EB5BD5-D4DB-B9B5-D708-52D47B958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196" y="276087"/>
            <a:ext cx="35378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5F22-093F-04CE-AF65-AB9FF246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 and Chromatin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448C-F73E-8524-5554-180C16736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027" y="1566001"/>
            <a:ext cx="6258099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DNA is collected into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that form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chromosomal pairs.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 pair consists of one chromosome from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parent</a:t>
            </a:r>
            <a:endParaRPr lang="en-CA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C7CDF-CEBA-C6D0-74F1-E57D5467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A0B26-66D0-AD46-FF3C-2AF27DDA2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F35CD-9335-54DD-8F31-B6AEFD54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9B6E2-413B-BDAC-2D79-339308AF0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808" y="3100431"/>
            <a:ext cx="5474073" cy="27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EE3A-6E3E-8EE8-0B15-0656EB097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 and Chromatin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36BFA-0936-30E8-E165-F60F531CB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03" y="1734185"/>
            <a:ext cx="7300836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distinct chromosomes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human DNA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 paired homologous chromosomes</a:t>
            </a:r>
            <a:endParaRPr lang="en-C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chromosome – paired in females &amp; only one in males</a:t>
            </a:r>
            <a:endParaRPr lang="en-C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chromosome – single one in males only paired to an X chromosome</a:t>
            </a:r>
            <a:endParaRPr lang="en-C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64D1E-7DEB-41F0-88ED-666BD8B5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8EF4F-D409-5164-B7F9-9D799278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E0FCD-081B-2A70-F6AC-5D3C45AC2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FFF62A-3AD1-352D-1941-74BF0281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0" y="3039035"/>
            <a:ext cx="3952491" cy="30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7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4330-7E1C-4A6A-57D0-E106AD73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Chromosomes and Chromatin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6CD52-1785-D9A7-9AA5-A2AC1E658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6" y="2008718"/>
            <a:ext cx="7267073" cy="4620682"/>
          </a:xfrm>
        </p:spPr>
        <p:txBody>
          <a:bodyPr/>
          <a:lstStyle/>
          <a:p>
            <a:pPr marL="342900" lvl="0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humans, each of the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paired chromosome codes for between 2058 genes (chromosome 1) and 234 genes (chromosome 21)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chromosome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codes for 842 genes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9244" lvl="2" indent="-342900">
              <a:buSzPts val="1200"/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chromosome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codes for 71 proteins – results in “sex-linked” traits</a:t>
            </a:r>
            <a:endParaRPr lang="en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8FC35-6098-BD6A-0137-A48CA6609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8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4D454-6E2A-2324-D686-113EEC7D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0EDE1-2BA8-CA8E-C48D-5B363F2C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D4FDA-7151-8C5A-9359-5250D68C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462" y="3366871"/>
            <a:ext cx="3718721" cy="29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B3556-01EA-538E-B4ED-991309780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Homologous Chromosomes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6A6CF-1BEA-4B65-200D-8A13352D9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 chromosomes are pairs of chromosomes that are 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similar in: </a:t>
            </a:r>
          </a:p>
          <a:p>
            <a:pPr marL="5715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 </a:t>
            </a:r>
          </a:p>
          <a:p>
            <a:pPr marL="5715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centromere position, and </a:t>
            </a:r>
          </a:p>
          <a:p>
            <a:pPr marL="571500" lvl="1" indent="-342900"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 gene sequences for the same traits</a:t>
            </a:r>
            <a:endParaRPr lang="en-CA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8187-2BC3-4089-87BA-49486B55F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CA" smtClean="0"/>
              <a:t>9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25DE6-D20C-4FAF-2EB4-A27DEC32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1/25/2024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313B4-A777-06A9-E0F7-6459D0C8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34FDA9-E920-A433-E49E-C13A00F2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526" y="2007393"/>
            <a:ext cx="2954991" cy="29609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8527AE-4A71-1210-B443-7035878F4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38" y="3225780"/>
            <a:ext cx="1971546" cy="29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6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44</TotalTime>
  <Words>490</Words>
  <Application>Microsoft Office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Symbol</vt:lpstr>
      <vt:lpstr>Times New Roman</vt:lpstr>
      <vt:lpstr>Ecology 16x9</vt:lpstr>
      <vt:lpstr>Chromosomes</vt:lpstr>
      <vt:lpstr>Learning Outcomes</vt:lpstr>
      <vt:lpstr>Terminology</vt:lpstr>
      <vt:lpstr>Terminology</vt:lpstr>
      <vt:lpstr>Chromatin and Chromosomes</vt:lpstr>
      <vt:lpstr>Chromosomes and Chromatin</vt:lpstr>
      <vt:lpstr>Chromosomes and Chromatin</vt:lpstr>
      <vt:lpstr>Chromosomes and Chromatin</vt:lpstr>
      <vt:lpstr>Homologous Chromosomes</vt:lpstr>
      <vt:lpstr>Genes</vt:lpstr>
      <vt:lpstr>Genes</vt:lpstr>
      <vt:lpstr>Genes</vt:lpstr>
      <vt:lpstr>Genes</vt:lpstr>
      <vt:lpstr>Genes</vt:lpstr>
      <vt:lpstr>Karyotypes</vt:lpstr>
      <vt:lpstr>Karyotypes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Chromosomes</dc:title>
  <dc:creator>Anita</dc:creator>
  <cp:lastModifiedBy>Anita</cp:lastModifiedBy>
  <cp:revision>1</cp:revision>
  <dcterms:created xsi:type="dcterms:W3CDTF">2024-01-26T04:11:43Z</dcterms:created>
  <dcterms:modified xsi:type="dcterms:W3CDTF">2024-01-26T04:56:43Z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