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65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4" autoAdjust="0"/>
  </p:normalViewPr>
  <p:slideViewPr>
    <p:cSldViewPr snapToGrid="0">
      <p:cViewPr>
        <p:scale>
          <a:sx n="33" d="100"/>
          <a:sy n="33" d="100"/>
        </p:scale>
        <p:origin x="-187" y="11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1/24/2024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1/24/2024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Science 10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76FF-5BB6-14FB-8C88-14F8B145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Function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62F7-95E3-0E77-6520-FFA3E8FB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7007142" cy="4620682"/>
          </a:xfrm>
        </p:spPr>
        <p:txBody>
          <a:bodyPr/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DNA polymer is divided into a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3-nucleotide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subsection called a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codon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codon translates into an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amino acid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chain of amino acids forms a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080F-D4B0-B747-842C-A0A90987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10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92116-B663-CF26-4F7F-8EB510BB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1D71A-0A38-7EFF-AE0B-C2F9F25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91D7-929A-2170-F001-74E4D109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813" y="3347539"/>
            <a:ext cx="5394374" cy="28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3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76FF-5BB6-14FB-8C88-14F8B145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Function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62F7-95E3-0E77-6520-FFA3E8FB0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approximately 20,000 protein-coding genes and another 5,000 other genes in human DNA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71500" marR="0" lvl="1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may vary slightly between individuals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results in differences between individuals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571500" marR="0" lvl="1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proteins form the enzymes, structural molecules, hormones, etc. that allow for life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080F-D4B0-B747-842C-A0A90987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11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92116-B663-CF26-4F7F-8EB510BB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1D71A-0A38-7EFF-AE0B-C2F9F25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4AAFE-3C18-26E5-3A4C-D70C9EA53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929" y="3314700"/>
            <a:ext cx="304861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9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C743-FC66-9E81-9B90-E90B2157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Activity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3AA66-B187-E6BC-B8AC-BD926DD1D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Build and Pair a DNA Strand</a:t>
            </a:r>
          </a:p>
          <a:p>
            <a:r>
              <a:rPr lang="en-US" dirty="0"/>
              <a:t>1. Students will each randomly pick one strand of DNA.</a:t>
            </a:r>
          </a:p>
          <a:p>
            <a:r>
              <a:rPr lang="en-US" dirty="0"/>
              <a:t>2. Students will build their DNA sequence out of </a:t>
            </a:r>
            <a:r>
              <a:rPr lang="en-US" dirty="0" err="1"/>
              <a:t>coloured</a:t>
            </a:r>
            <a:r>
              <a:rPr lang="en-US" dirty="0"/>
              <a:t> mini marshmallows, toothpicks and a piece of licorice (or other types of candy).</a:t>
            </a:r>
          </a:p>
          <a:p>
            <a:r>
              <a:rPr lang="en-US" dirty="0"/>
              <a:t>3. Once built, students will need to compare their DNA strand against other students’ DNA to find the opposite matching half of DNA.</a:t>
            </a:r>
          </a:p>
          <a:p>
            <a:r>
              <a:rPr lang="en-US" dirty="0"/>
              <a:t>4. When a match has been found, students will call the teacher over to verify their match.</a:t>
            </a:r>
          </a:p>
          <a:p>
            <a:r>
              <a:rPr lang="en-US" dirty="0"/>
              <a:t>5. Once verified, students can eat their half of DNA.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6E614-5AA8-3AF4-9174-DF20FC5B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12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A89E-83D3-1DFE-41CE-8421AD78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8CD85-F6F7-B49D-0164-B4F8A180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FD7A-DDCE-D23B-D328-F465AAF4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6E42-5EC5-2D8D-F3AB-35894C05B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describe the basic structure and function of DNA.</a:t>
            </a:r>
            <a:endParaRPr lang="en-C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0AB34-EBC1-D40B-60C4-5C9848E9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5F4B7-AF05-2852-2BB8-5E7A5DE3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4BCAA-F21B-3118-82BE-BA00AD7F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913D70-3CFE-12D8-E208-A07E3255A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985" y="233002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76FF-5BB6-14FB-8C88-14F8B145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Structure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62F7-95E3-0E77-6520-FFA3E8FB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5087026" cy="4620682"/>
          </a:xfrm>
        </p:spPr>
        <p:txBody>
          <a:bodyPr/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observed in 1869 by the German biochemist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Frederich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Miescher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 not realize the importance of the molecule he had found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080F-D4B0-B747-842C-A0A90987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3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92116-B663-CF26-4F7F-8EB510BB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1D71A-0A38-7EFF-AE0B-C2F9F25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81E11-75B0-002C-EE32-4F1176677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257" y="1459653"/>
            <a:ext cx="4336407" cy="302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76FF-5BB6-14FB-8C88-14F8B145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the structure of structure of DNA: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62F7-95E3-0E77-6520-FFA3E8FB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03" y="1379264"/>
            <a:ext cx="6803531" cy="4620682"/>
          </a:xfrm>
        </p:spPr>
        <p:txBody>
          <a:bodyPr/>
          <a:lstStyle/>
          <a:p>
            <a:pPr marL="571500" lvl="1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Maurice Wilkins (1950) – first used X-ray diffraction on ram sperm to try to discover the shape of DNA</a:t>
            </a:r>
          </a:p>
          <a:p>
            <a:pPr marL="228600" lvl="1" indent="0">
              <a:buSzPts val="1200"/>
              <a:buNone/>
            </a:pP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1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Rosalind Franklin (1952) – extended the work of Wilkins to produce a higher quality X-ray diffraction image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>
              <a:buSzPts val="1200"/>
              <a:buNone/>
            </a:pP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1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Watson &amp; Francis Crick (1953) – used the information from Wilkins and Franklin to hypothesize a correct model of the shape of DNA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080F-D4B0-B747-842C-A0A90987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4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92116-B663-CF26-4F7F-8EB510BB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1D71A-0A38-7EFF-AE0B-C2F9F25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90CF3-15E5-38A5-D392-890CEBF91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703" y="867870"/>
            <a:ext cx="1637751" cy="1691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4CFBCC-B7A2-5CF6-C9DC-6FCA03B77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185" y="873007"/>
            <a:ext cx="1706109" cy="2559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438A07-0AA4-E185-E5B4-0476EFA35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504" y="2685648"/>
            <a:ext cx="1885950" cy="2419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B30112-344B-1424-E6D3-9061B3CC8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692" y="3725989"/>
            <a:ext cx="2894308" cy="1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9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76FF-5BB6-14FB-8C88-14F8B145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62F7-95E3-0E77-6520-FFA3E8FB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5728710" cy="4620682"/>
          </a:xfrm>
        </p:spPr>
        <p:txBody>
          <a:bodyPr/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Looks like a twisted ladder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called a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helix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Sugar and phosphate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 make up the “sides” of the ladder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Nitrogenous bases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up the steps/rungs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080F-D4B0-B747-842C-A0A90987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5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92116-B663-CF26-4F7F-8EB510BB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1D71A-0A38-7EFF-AE0B-C2F9F25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91E027-A1AB-21D6-A970-F38BD310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737" y="1185351"/>
            <a:ext cx="4487297" cy="44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7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76FF-5BB6-14FB-8C88-14F8B145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62F7-95E3-0E77-6520-FFA3E8FB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10300710" cy="4620682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sugar, 1 phosphate group and 1 nitrogenous base is called a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nucleotide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080F-D4B0-B747-842C-A0A90987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6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92116-B663-CF26-4F7F-8EB510BB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1D71A-0A38-7EFF-AE0B-C2F9F25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0CF1B-1568-3D1A-07E7-E4E25BF5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291" y="2149745"/>
            <a:ext cx="8159418" cy="44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2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76FF-5BB6-14FB-8C88-14F8B145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8D9340-0206-646A-93B6-C84DFD34E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805"/>
          <a:stretch/>
        </p:blipFill>
        <p:spPr>
          <a:xfrm>
            <a:off x="1187126" y="1903276"/>
            <a:ext cx="10045437" cy="11835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080F-D4B0-B747-842C-A0A90987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7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92116-B663-CF26-4F7F-8EB510BB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1D71A-0A38-7EFF-AE0B-C2F9F25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4D618-6D94-35DE-324A-CD7270F5C374}"/>
              </a:ext>
            </a:extLst>
          </p:cNvPr>
          <p:cNvSpPr txBox="1"/>
          <p:nvPr/>
        </p:nvSpPr>
        <p:spPr>
          <a:xfrm>
            <a:off x="936445" y="3469151"/>
            <a:ext cx="10456985" cy="277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      Strand 1	A  T  A 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  G  T  C  A</a:t>
            </a:r>
            <a:endParaRPr lang="en-C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(Complementary Strand)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Strand 2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DNA is composed of around 3 billion nucleotides on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 chromosomes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2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7EE018-453E-001F-8E13-29826FFB8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956" y="68263"/>
            <a:ext cx="6298088" cy="649287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7FD74BC-4CF8-C025-F9BA-F95065F4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CD8D479-8942-46E8-A226-A4E01F7A105C}" type="slidenum">
              <a:rPr lang="en-CA" smtClean="0"/>
              <a:pPr>
                <a:spcAft>
                  <a:spcPts val="600"/>
                </a:spcAft>
              </a:pPr>
              <a:t>8</a:t>
            </a:fld>
            <a:endParaRPr lang="en-CA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A4197191-41DD-5872-E668-FDF5DD80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DD1B487-36FD-4CED-B07A-1A81FC6540B1}" type="datetime1">
              <a:rPr lang="en-US" smtClean="0"/>
              <a:pPr>
                <a:spcAft>
                  <a:spcPts val="600"/>
                </a:spcAft>
              </a:pPr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8959B-BB3D-8B25-94F2-625D4D48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948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76FF-5BB6-14FB-8C88-14F8B145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Function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62F7-95E3-0E77-6520-FFA3E8FB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3" y="1566001"/>
            <a:ext cx="7162705" cy="4620682"/>
          </a:xfrm>
        </p:spPr>
        <p:txBody>
          <a:bodyPr/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 codes for the blueprints of life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is an information molecule</a:t>
            </a:r>
          </a:p>
          <a:p>
            <a:pPr marL="0" lvl="0" indent="0">
              <a:buSzPts val="1200"/>
              <a:buNone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244" lvl="2" indent="-342900">
              <a:buSzPts val="1200"/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nucleotide is a </a:t>
            </a:r>
            <a:r>
              <a:rPr lang="en-US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 monomer</a:t>
            </a:r>
            <a:endParaRPr lang="en-CA" sz="2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244" lvl="2" indent="-342900">
              <a:buSzPts val="1200"/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sequence of nucleotide monomers is a </a:t>
            </a:r>
            <a:r>
              <a:rPr lang="en-US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 polymer</a:t>
            </a:r>
            <a:endParaRPr lang="en-CA" sz="2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244" lvl="2" indent="-342900">
              <a:buSzPts val="1200"/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DNA polymer codes for a specific </a:t>
            </a:r>
            <a:r>
              <a:rPr lang="en-US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other gene</a:t>
            </a:r>
            <a:endParaRPr lang="en-CA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080F-D4B0-B747-842C-A0A90987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9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92116-B663-CF26-4F7F-8EB510BB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1D71A-0A38-7EFF-AE0B-C2F9F25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C0C6B0-8D75-8800-D234-4241DEFD3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081" y="2184674"/>
            <a:ext cx="4441919" cy="29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498</TotalTime>
  <Words>477</Words>
  <Application>Microsoft Office PowerPoint</Application>
  <PresentationFormat>Widescreen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Symbol</vt:lpstr>
      <vt:lpstr>Times New Roman</vt:lpstr>
      <vt:lpstr>Wingdings</vt:lpstr>
      <vt:lpstr>Ecology 16x9</vt:lpstr>
      <vt:lpstr>DNA</vt:lpstr>
      <vt:lpstr>Learning Outcome</vt:lpstr>
      <vt:lpstr>Structure</vt:lpstr>
      <vt:lpstr>Discovery of the structure of structure of DNA: </vt:lpstr>
      <vt:lpstr>Structure</vt:lpstr>
      <vt:lpstr>Structure</vt:lpstr>
      <vt:lpstr>Structure</vt:lpstr>
      <vt:lpstr>PowerPoint Presentation</vt:lpstr>
      <vt:lpstr>DNA Function</vt:lpstr>
      <vt:lpstr>DNA Function</vt:lpstr>
      <vt:lpstr>DNA Function</vt:lpstr>
      <vt:lpstr>DNA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Anita</dc:creator>
  <cp:lastModifiedBy>Anita</cp:lastModifiedBy>
  <cp:revision>2</cp:revision>
  <dcterms:created xsi:type="dcterms:W3CDTF">2024-01-24T21:35:08Z</dcterms:created>
  <dcterms:modified xsi:type="dcterms:W3CDTF">2024-01-25T05:53:56Z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